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70" r:id="rId13"/>
    <p:sldId id="271" r:id="rId14"/>
    <p:sldId id="269" r:id="rId1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F5900C-D03E-4E96-B2CA-1A80A435F491}" type="doc">
      <dgm:prSet loTypeId="urn:microsoft.com/office/officeart/2005/8/layout/cycle8" loCatId="cycle" qsTypeId="urn:microsoft.com/office/officeart/2005/8/quickstyle/simple1" qsCatId="simple" csTypeId="urn:microsoft.com/office/officeart/2005/8/colors/accent3_1" csCatId="accent3" phldr="1"/>
      <dgm:spPr/>
    </dgm:pt>
    <dgm:pt modelId="{F781E5C7-F2A3-4403-B9D2-CC78A1A72972}">
      <dgm:prSet phldrT="[Testo]"/>
      <dgm:spPr/>
      <dgm:t>
        <a:bodyPr/>
        <a:lstStyle/>
        <a:p>
          <a:r>
            <a:rPr lang="it-IT" b="1" dirty="0"/>
            <a:t>MOVIMENTO</a:t>
          </a:r>
        </a:p>
      </dgm:t>
    </dgm:pt>
    <dgm:pt modelId="{3F145EEB-8C0A-4847-B0B7-0D19AA0E1B7C}" type="parTrans" cxnId="{E4B269B2-2F2B-4D7D-8F1A-E28C35FC0F72}">
      <dgm:prSet/>
      <dgm:spPr/>
      <dgm:t>
        <a:bodyPr/>
        <a:lstStyle/>
        <a:p>
          <a:endParaRPr lang="it-IT"/>
        </a:p>
      </dgm:t>
    </dgm:pt>
    <dgm:pt modelId="{F50A0BA8-F30E-4568-8BD4-EC01ED5F8773}" type="sibTrans" cxnId="{E4B269B2-2F2B-4D7D-8F1A-E28C35FC0F72}">
      <dgm:prSet/>
      <dgm:spPr/>
      <dgm:t>
        <a:bodyPr/>
        <a:lstStyle/>
        <a:p>
          <a:endParaRPr lang="it-IT"/>
        </a:p>
      </dgm:t>
    </dgm:pt>
    <dgm:pt modelId="{AB87BD5C-5F65-4BCB-BEEB-EBCCD536B852}">
      <dgm:prSet phldrT="[Testo]"/>
      <dgm:spPr/>
      <dgm:t>
        <a:bodyPr/>
        <a:lstStyle/>
        <a:p>
          <a:r>
            <a:rPr lang="it-IT" b="1" dirty="0"/>
            <a:t>FORMAZIONE</a:t>
          </a:r>
        </a:p>
      </dgm:t>
    </dgm:pt>
    <dgm:pt modelId="{BD8636D2-E719-46D2-B2D4-93DF22B9BA45}" type="parTrans" cxnId="{E59143D6-E3DA-44C6-B7E7-A7A7209E64B1}">
      <dgm:prSet/>
      <dgm:spPr/>
      <dgm:t>
        <a:bodyPr/>
        <a:lstStyle/>
        <a:p>
          <a:endParaRPr lang="it-IT"/>
        </a:p>
      </dgm:t>
    </dgm:pt>
    <dgm:pt modelId="{73287F64-FF0F-4E0F-9B05-E784FF9E80E5}" type="sibTrans" cxnId="{E59143D6-E3DA-44C6-B7E7-A7A7209E64B1}">
      <dgm:prSet/>
      <dgm:spPr/>
      <dgm:t>
        <a:bodyPr/>
        <a:lstStyle/>
        <a:p>
          <a:endParaRPr lang="it-IT"/>
        </a:p>
      </dgm:t>
    </dgm:pt>
    <dgm:pt modelId="{2D91616D-A146-4F54-9ADE-BF22E52B1879}">
      <dgm:prSet phldrT="[Testo]"/>
      <dgm:spPr/>
      <dgm:t>
        <a:bodyPr/>
        <a:lstStyle/>
        <a:p>
          <a:r>
            <a:rPr lang="it-IT" b="1" dirty="0"/>
            <a:t>NUTRIZIONE</a:t>
          </a:r>
        </a:p>
      </dgm:t>
    </dgm:pt>
    <dgm:pt modelId="{BE58EE25-2323-4979-80A0-304DE7CC0DB5}" type="parTrans" cxnId="{D309A02A-AEAA-4C50-9A2B-9C3E2175DAEF}">
      <dgm:prSet/>
      <dgm:spPr/>
      <dgm:t>
        <a:bodyPr/>
        <a:lstStyle/>
        <a:p>
          <a:endParaRPr lang="it-IT"/>
        </a:p>
      </dgm:t>
    </dgm:pt>
    <dgm:pt modelId="{3432F228-AC01-4EC5-86C7-5B5A10D9CD95}" type="sibTrans" cxnId="{D309A02A-AEAA-4C50-9A2B-9C3E2175DAEF}">
      <dgm:prSet/>
      <dgm:spPr/>
      <dgm:t>
        <a:bodyPr/>
        <a:lstStyle/>
        <a:p>
          <a:endParaRPr lang="it-IT"/>
        </a:p>
      </dgm:t>
    </dgm:pt>
    <dgm:pt modelId="{DC97C010-4083-48CC-A627-B30654CE2326}" type="pres">
      <dgm:prSet presAssocID="{2CF5900C-D03E-4E96-B2CA-1A80A435F491}" presName="compositeShape" presStyleCnt="0">
        <dgm:presLayoutVars>
          <dgm:chMax val="7"/>
          <dgm:dir/>
          <dgm:resizeHandles val="exact"/>
        </dgm:presLayoutVars>
      </dgm:prSet>
      <dgm:spPr/>
    </dgm:pt>
    <dgm:pt modelId="{FE5F02A5-E157-48BF-B9E1-2B240618AC9C}" type="pres">
      <dgm:prSet presAssocID="{2CF5900C-D03E-4E96-B2CA-1A80A435F491}" presName="wedge1" presStyleLbl="node1" presStyleIdx="0" presStyleCnt="3" custLinFactNeighborX="-1892"/>
      <dgm:spPr/>
      <dgm:t>
        <a:bodyPr/>
        <a:lstStyle/>
        <a:p>
          <a:endParaRPr lang="it-IT"/>
        </a:p>
      </dgm:t>
    </dgm:pt>
    <dgm:pt modelId="{637C6D3C-B87B-4BEC-8CC8-3FDC7D9295CE}" type="pres">
      <dgm:prSet presAssocID="{2CF5900C-D03E-4E96-B2CA-1A80A435F491}" presName="dummy1a" presStyleCnt="0"/>
      <dgm:spPr/>
    </dgm:pt>
    <dgm:pt modelId="{BFFAF880-995B-4654-8CC7-D33B47D8365D}" type="pres">
      <dgm:prSet presAssocID="{2CF5900C-D03E-4E96-B2CA-1A80A435F491}" presName="dummy1b" presStyleCnt="0"/>
      <dgm:spPr/>
    </dgm:pt>
    <dgm:pt modelId="{5716A295-9807-4E31-B6F7-6036B3313CA1}" type="pres">
      <dgm:prSet presAssocID="{2CF5900C-D03E-4E96-B2CA-1A80A435F491}" presName="wedge1Tx" presStyleLbl="node1" presStyleIdx="0" presStyleCnt="3">
        <dgm:presLayoutVars>
          <dgm:chMax val="0"/>
          <dgm:chPref val="0"/>
          <dgm:bulletEnabled val="1"/>
        </dgm:presLayoutVars>
      </dgm:prSet>
      <dgm:spPr/>
      <dgm:t>
        <a:bodyPr/>
        <a:lstStyle/>
        <a:p>
          <a:endParaRPr lang="it-IT"/>
        </a:p>
      </dgm:t>
    </dgm:pt>
    <dgm:pt modelId="{1B04160C-0EC1-4740-BBD0-2252E08C6F75}" type="pres">
      <dgm:prSet presAssocID="{2CF5900C-D03E-4E96-B2CA-1A80A435F491}" presName="wedge2" presStyleLbl="node1" presStyleIdx="1" presStyleCnt="3" custScaleX="99763" custLinFactNeighborX="49" custLinFactNeighborY="112"/>
      <dgm:spPr/>
      <dgm:t>
        <a:bodyPr/>
        <a:lstStyle/>
        <a:p>
          <a:endParaRPr lang="it-IT"/>
        </a:p>
      </dgm:t>
    </dgm:pt>
    <dgm:pt modelId="{79A1D5E2-EA40-4641-8F5B-27DD630FFD88}" type="pres">
      <dgm:prSet presAssocID="{2CF5900C-D03E-4E96-B2CA-1A80A435F491}" presName="dummy2a" presStyleCnt="0"/>
      <dgm:spPr/>
    </dgm:pt>
    <dgm:pt modelId="{429CA44B-42E3-4908-8144-3B8483DC8680}" type="pres">
      <dgm:prSet presAssocID="{2CF5900C-D03E-4E96-B2CA-1A80A435F491}" presName="dummy2b" presStyleCnt="0"/>
      <dgm:spPr/>
    </dgm:pt>
    <dgm:pt modelId="{769BF72F-60A5-4043-87E5-07410D950D3C}" type="pres">
      <dgm:prSet presAssocID="{2CF5900C-D03E-4E96-B2CA-1A80A435F491}" presName="wedge2Tx" presStyleLbl="node1" presStyleIdx="1" presStyleCnt="3">
        <dgm:presLayoutVars>
          <dgm:chMax val="0"/>
          <dgm:chPref val="0"/>
          <dgm:bulletEnabled val="1"/>
        </dgm:presLayoutVars>
      </dgm:prSet>
      <dgm:spPr/>
      <dgm:t>
        <a:bodyPr/>
        <a:lstStyle/>
        <a:p>
          <a:endParaRPr lang="it-IT"/>
        </a:p>
      </dgm:t>
    </dgm:pt>
    <dgm:pt modelId="{54ABA3C9-806E-46C6-BC55-E57CFE78FE15}" type="pres">
      <dgm:prSet presAssocID="{2CF5900C-D03E-4E96-B2CA-1A80A435F491}" presName="wedge3" presStyleLbl="node1" presStyleIdx="2" presStyleCnt="3" custLinFactNeighborX="-628"/>
      <dgm:spPr/>
      <dgm:t>
        <a:bodyPr/>
        <a:lstStyle/>
        <a:p>
          <a:endParaRPr lang="it-IT"/>
        </a:p>
      </dgm:t>
    </dgm:pt>
    <dgm:pt modelId="{DB10F628-8FD5-4202-948C-5AD06296244A}" type="pres">
      <dgm:prSet presAssocID="{2CF5900C-D03E-4E96-B2CA-1A80A435F491}" presName="dummy3a" presStyleCnt="0"/>
      <dgm:spPr/>
    </dgm:pt>
    <dgm:pt modelId="{CA82A5A4-FADB-4AC8-8EC3-A9A1C147B22D}" type="pres">
      <dgm:prSet presAssocID="{2CF5900C-D03E-4E96-B2CA-1A80A435F491}" presName="dummy3b" presStyleCnt="0"/>
      <dgm:spPr/>
    </dgm:pt>
    <dgm:pt modelId="{30723B8C-30CA-4D6A-AE6B-542396A2B04E}" type="pres">
      <dgm:prSet presAssocID="{2CF5900C-D03E-4E96-B2CA-1A80A435F491}" presName="wedge3Tx" presStyleLbl="node1" presStyleIdx="2" presStyleCnt="3">
        <dgm:presLayoutVars>
          <dgm:chMax val="0"/>
          <dgm:chPref val="0"/>
          <dgm:bulletEnabled val="1"/>
        </dgm:presLayoutVars>
      </dgm:prSet>
      <dgm:spPr/>
      <dgm:t>
        <a:bodyPr/>
        <a:lstStyle/>
        <a:p>
          <a:endParaRPr lang="it-IT"/>
        </a:p>
      </dgm:t>
    </dgm:pt>
    <dgm:pt modelId="{BFF17A09-6844-4CDC-88C9-4DD9DC6EAC46}" type="pres">
      <dgm:prSet presAssocID="{F50A0BA8-F30E-4568-8BD4-EC01ED5F8773}" presName="arrowWedge1" presStyleLbl="fgSibTrans2D1" presStyleIdx="0" presStyleCnt="3"/>
      <dgm:spPr/>
      <dgm:t>
        <a:bodyPr/>
        <a:lstStyle/>
        <a:p>
          <a:endParaRPr lang="it-IT"/>
        </a:p>
      </dgm:t>
    </dgm:pt>
    <dgm:pt modelId="{04A6B565-CFC7-4123-B34F-AE59FA988386}" type="pres">
      <dgm:prSet presAssocID="{73287F64-FF0F-4E0F-9B05-E784FF9E80E5}" presName="arrowWedge2" presStyleLbl="fgSibTrans2D1" presStyleIdx="1" presStyleCnt="3" custLinFactNeighborX="-2584" custLinFactNeighborY="-2493"/>
      <dgm:spPr/>
    </dgm:pt>
    <dgm:pt modelId="{179BA80D-3D83-4912-8F00-290EDB06EC3F}" type="pres">
      <dgm:prSet presAssocID="{3432F228-AC01-4EC5-86C7-5B5A10D9CD95}" presName="arrowWedge3" presStyleLbl="fgSibTrans2D1" presStyleIdx="2" presStyleCnt="3"/>
      <dgm:spPr/>
    </dgm:pt>
  </dgm:ptLst>
  <dgm:cxnLst>
    <dgm:cxn modelId="{963BA2F5-8295-4496-BB1C-AC45012A48C3}" type="presOf" srcId="{AB87BD5C-5F65-4BCB-BEEB-EBCCD536B852}" destId="{769BF72F-60A5-4043-87E5-07410D950D3C}" srcOrd="1" destOrd="0" presId="urn:microsoft.com/office/officeart/2005/8/layout/cycle8"/>
    <dgm:cxn modelId="{D309A02A-AEAA-4C50-9A2B-9C3E2175DAEF}" srcId="{2CF5900C-D03E-4E96-B2CA-1A80A435F491}" destId="{2D91616D-A146-4F54-9ADE-BF22E52B1879}" srcOrd="2" destOrd="0" parTransId="{BE58EE25-2323-4979-80A0-304DE7CC0DB5}" sibTransId="{3432F228-AC01-4EC5-86C7-5B5A10D9CD95}"/>
    <dgm:cxn modelId="{E79466C1-F9C5-47CF-A4AF-DEA9D72110DB}" type="presOf" srcId="{2D91616D-A146-4F54-9ADE-BF22E52B1879}" destId="{30723B8C-30CA-4D6A-AE6B-542396A2B04E}" srcOrd="1" destOrd="0" presId="urn:microsoft.com/office/officeart/2005/8/layout/cycle8"/>
    <dgm:cxn modelId="{08FFE658-73D6-424B-80C5-7957F602DC2D}" type="presOf" srcId="{F781E5C7-F2A3-4403-B9D2-CC78A1A72972}" destId="{FE5F02A5-E157-48BF-B9E1-2B240618AC9C}" srcOrd="0" destOrd="0" presId="urn:microsoft.com/office/officeart/2005/8/layout/cycle8"/>
    <dgm:cxn modelId="{E59143D6-E3DA-44C6-B7E7-A7A7209E64B1}" srcId="{2CF5900C-D03E-4E96-B2CA-1A80A435F491}" destId="{AB87BD5C-5F65-4BCB-BEEB-EBCCD536B852}" srcOrd="1" destOrd="0" parTransId="{BD8636D2-E719-46D2-B2D4-93DF22B9BA45}" sibTransId="{73287F64-FF0F-4E0F-9B05-E784FF9E80E5}"/>
    <dgm:cxn modelId="{E4B269B2-2F2B-4D7D-8F1A-E28C35FC0F72}" srcId="{2CF5900C-D03E-4E96-B2CA-1A80A435F491}" destId="{F781E5C7-F2A3-4403-B9D2-CC78A1A72972}" srcOrd="0" destOrd="0" parTransId="{3F145EEB-8C0A-4847-B0B7-0D19AA0E1B7C}" sibTransId="{F50A0BA8-F30E-4568-8BD4-EC01ED5F8773}"/>
    <dgm:cxn modelId="{64E8EF01-EA2C-427F-B4A7-FD70170F2031}" type="presOf" srcId="{F781E5C7-F2A3-4403-B9D2-CC78A1A72972}" destId="{5716A295-9807-4E31-B6F7-6036B3313CA1}" srcOrd="1" destOrd="0" presId="urn:microsoft.com/office/officeart/2005/8/layout/cycle8"/>
    <dgm:cxn modelId="{576BD1B1-52D8-4B67-9D79-C0F92410743B}" type="presOf" srcId="{AB87BD5C-5F65-4BCB-BEEB-EBCCD536B852}" destId="{1B04160C-0EC1-4740-BBD0-2252E08C6F75}" srcOrd="0" destOrd="0" presId="urn:microsoft.com/office/officeart/2005/8/layout/cycle8"/>
    <dgm:cxn modelId="{AA641D73-0090-434D-B375-7373313F3B9D}" type="presOf" srcId="{2D91616D-A146-4F54-9ADE-BF22E52B1879}" destId="{54ABA3C9-806E-46C6-BC55-E57CFE78FE15}" srcOrd="0" destOrd="0" presId="urn:microsoft.com/office/officeart/2005/8/layout/cycle8"/>
    <dgm:cxn modelId="{EBD211A7-C6E9-4CEF-AD47-571BFE24DE58}" type="presOf" srcId="{2CF5900C-D03E-4E96-B2CA-1A80A435F491}" destId="{DC97C010-4083-48CC-A627-B30654CE2326}" srcOrd="0" destOrd="0" presId="urn:microsoft.com/office/officeart/2005/8/layout/cycle8"/>
    <dgm:cxn modelId="{E10B48F4-53D6-44A8-BBEE-14956F5F4CE1}" type="presParOf" srcId="{DC97C010-4083-48CC-A627-B30654CE2326}" destId="{FE5F02A5-E157-48BF-B9E1-2B240618AC9C}" srcOrd="0" destOrd="0" presId="urn:microsoft.com/office/officeart/2005/8/layout/cycle8"/>
    <dgm:cxn modelId="{203384B2-FC5E-48EC-A5F3-C4D9AA981836}" type="presParOf" srcId="{DC97C010-4083-48CC-A627-B30654CE2326}" destId="{637C6D3C-B87B-4BEC-8CC8-3FDC7D9295CE}" srcOrd="1" destOrd="0" presId="urn:microsoft.com/office/officeart/2005/8/layout/cycle8"/>
    <dgm:cxn modelId="{B5172A70-3F4B-402C-8CF6-69BB89A7E94D}" type="presParOf" srcId="{DC97C010-4083-48CC-A627-B30654CE2326}" destId="{BFFAF880-995B-4654-8CC7-D33B47D8365D}" srcOrd="2" destOrd="0" presId="urn:microsoft.com/office/officeart/2005/8/layout/cycle8"/>
    <dgm:cxn modelId="{49800DB7-7B90-4021-969A-476F2B723669}" type="presParOf" srcId="{DC97C010-4083-48CC-A627-B30654CE2326}" destId="{5716A295-9807-4E31-B6F7-6036B3313CA1}" srcOrd="3" destOrd="0" presId="urn:microsoft.com/office/officeart/2005/8/layout/cycle8"/>
    <dgm:cxn modelId="{FBADDA77-BE02-41B3-A9E6-AEA0019CBA61}" type="presParOf" srcId="{DC97C010-4083-48CC-A627-B30654CE2326}" destId="{1B04160C-0EC1-4740-BBD0-2252E08C6F75}" srcOrd="4" destOrd="0" presId="urn:microsoft.com/office/officeart/2005/8/layout/cycle8"/>
    <dgm:cxn modelId="{AA005050-1B02-4AB2-9530-8D0FDEBA4D19}" type="presParOf" srcId="{DC97C010-4083-48CC-A627-B30654CE2326}" destId="{79A1D5E2-EA40-4641-8F5B-27DD630FFD88}" srcOrd="5" destOrd="0" presId="urn:microsoft.com/office/officeart/2005/8/layout/cycle8"/>
    <dgm:cxn modelId="{69BF397C-048A-40BD-B482-B1593EDE293E}" type="presParOf" srcId="{DC97C010-4083-48CC-A627-B30654CE2326}" destId="{429CA44B-42E3-4908-8144-3B8483DC8680}" srcOrd="6" destOrd="0" presId="urn:microsoft.com/office/officeart/2005/8/layout/cycle8"/>
    <dgm:cxn modelId="{8D7C99DE-8598-45C4-85F8-EB69F12CA9B1}" type="presParOf" srcId="{DC97C010-4083-48CC-A627-B30654CE2326}" destId="{769BF72F-60A5-4043-87E5-07410D950D3C}" srcOrd="7" destOrd="0" presId="urn:microsoft.com/office/officeart/2005/8/layout/cycle8"/>
    <dgm:cxn modelId="{58B1BC61-73A9-4F08-A383-93B4A707B975}" type="presParOf" srcId="{DC97C010-4083-48CC-A627-B30654CE2326}" destId="{54ABA3C9-806E-46C6-BC55-E57CFE78FE15}" srcOrd="8" destOrd="0" presId="urn:microsoft.com/office/officeart/2005/8/layout/cycle8"/>
    <dgm:cxn modelId="{50983D3A-E53C-41B9-BF40-5494144FD4E9}" type="presParOf" srcId="{DC97C010-4083-48CC-A627-B30654CE2326}" destId="{DB10F628-8FD5-4202-948C-5AD06296244A}" srcOrd="9" destOrd="0" presId="urn:microsoft.com/office/officeart/2005/8/layout/cycle8"/>
    <dgm:cxn modelId="{B50CF14A-256E-4380-A07E-2088226D8495}" type="presParOf" srcId="{DC97C010-4083-48CC-A627-B30654CE2326}" destId="{CA82A5A4-FADB-4AC8-8EC3-A9A1C147B22D}" srcOrd="10" destOrd="0" presId="urn:microsoft.com/office/officeart/2005/8/layout/cycle8"/>
    <dgm:cxn modelId="{B6AF6A4D-10FC-4A9A-BBBF-D28177717EC1}" type="presParOf" srcId="{DC97C010-4083-48CC-A627-B30654CE2326}" destId="{30723B8C-30CA-4D6A-AE6B-542396A2B04E}" srcOrd="11" destOrd="0" presId="urn:microsoft.com/office/officeart/2005/8/layout/cycle8"/>
    <dgm:cxn modelId="{EBE9DB86-FA48-4D69-A683-35F8663BEA63}" type="presParOf" srcId="{DC97C010-4083-48CC-A627-B30654CE2326}" destId="{BFF17A09-6844-4CDC-88C9-4DD9DC6EAC46}" srcOrd="12" destOrd="0" presId="urn:microsoft.com/office/officeart/2005/8/layout/cycle8"/>
    <dgm:cxn modelId="{250D1968-40A8-4231-A0C7-ECA80628E464}" type="presParOf" srcId="{DC97C010-4083-48CC-A627-B30654CE2326}" destId="{04A6B565-CFC7-4123-B34F-AE59FA988386}" srcOrd="13" destOrd="0" presId="urn:microsoft.com/office/officeart/2005/8/layout/cycle8"/>
    <dgm:cxn modelId="{DF8BD783-DB62-41E5-93DA-7DFB3C343DBA}" type="presParOf" srcId="{DC97C010-4083-48CC-A627-B30654CE2326}" destId="{179BA80D-3D83-4912-8F00-290EDB06EC3F}"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F5900C-D03E-4E96-B2CA-1A80A435F491}" type="doc">
      <dgm:prSet loTypeId="urn:microsoft.com/office/officeart/2005/8/layout/cycle8" loCatId="cycle" qsTypeId="urn:microsoft.com/office/officeart/2005/8/quickstyle/simple1" qsCatId="simple" csTypeId="urn:microsoft.com/office/officeart/2005/8/colors/accent3_1" csCatId="accent3" phldr="1"/>
      <dgm:spPr/>
    </dgm:pt>
    <dgm:pt modelId="{F781E5C7-F2A3-4403-B9D2-CC78A1A72972}">
      <dgm:prSet phldrT="[Testo]"/>
      <dgm:spPr/>
      <dgm:t>
        <a:bodyPr/>
        <a:lstStyle/>
        <a:p>
          <a:r>
            <a:rPr lang="it-IT" b="1" dirty="0"/>
            <a:t>MOVIMENTO</a:t>
          </a:r>
        </a:p>
      </dgm:t>
    </dgm:pt>
    <dgm:pt modelId="{3F145EEB-8C0A-4847-B0B7-0D19AA0E1B7C}" type="parTrans" cxnId="{E4B269B2-2F2B-4D7D-8F1A-E28C35FC0F72}">
      <dgm:prSet/>
      <dgm:spPr/>
      <dgm:t>
        <a:bodyPr/>
        <a:lstStyle/>
        <a:p>
          <a:endParaRPr lang="it-IT"/>
        </a:p>
      </dgm:t>
    </dgm:pt>
    <dgm:pt modelId="{F50A0BA8-F30E-4568-8BD4-EC01ED5F8773}" type="sibTrans" cxnId="{E4B269B2-2F2B-4D7D-8F1A-E28C35FC0F72}">
      <dgm:prSet/>
      <dgm:spPr/>
      <dgm:t>
        <a:bodyPr/>
        <a:lstStyle/>
        <a:p>
          <a:endParaRPr lang="it-IT"/>
        </a:p>
      </dgm:t>
    </dgm:pt>
    <dgm:pt modelId="{AB87BD5C-5F65-4BCB-BEEB-EBCCD536B852}">
      <dgm:prSet phldrT="[Testo]"/>
      <dgm:spPr/>
      <dgm:t>
        <a:bodyPr/>
        <a:lstStyle/>
        <a:p>
          <a:r>
            <a:rPr lang="it-IT" b="1" dirty="0"/>
            <a:t>FORMAZIONE</a:t>
          </a:r>
        </a:p>
      </dgm:t>
    </dgm:pt>
    <dgm:pt modelId="{BD8636D2-E719-46D2-B2D4-93DF22B9BA45}" type="parTrans" cxnId="{E59143D6-E3DA-44C6-B7E7-A7A7209E64B1}">
      <dgm:prSet/>
      <dgm:spPr/>
      <dgm:t>
        <a:bodyPr/>
        <a:lstStyle/>
        <a:p>
          <a:endParaRPr lang="it-IT"/>
        </a:p>
      </dgm:t>
    </dgm:pt>
    <dgm:pt modelId="{73287F64-FF0F-4E0F-9B05-E784FF9E80E5}" type="sibTrans" cxnId="{E59143D6-E3DA-44C6-B7E7-A7A7209E64B1}">
      <dgm:prSet/>
      <dgm:spPr/>
      <dgm:t>
        <a:bodyPr/>
        <a:lstStyle/>
        <a:p>
          <a:endParaRPr lang="it-IT"/>
        </a:p>
      </dgm:t>
    </dgm:pt>
    <dgm:pt modelId="{2D91616D-A146-4F54-9ADE-BF22E52B1879}">
      <dgm:prSet phldrT="[Testo]"/>
      <dgm:spPr/>
      <dgm:t>
        <a:bodyPr/>
        <a:lstStyle/>
        <a:p>
          <a:r>
            <a:rPr lang="it-IT" b="1" dirty="0"/>
            <a:t>NUTRIZIONE</a:t>
          </a:r>
        </a:p>
      </dgm:t>
    </dgm:pt>
    <dgm:pt modelId="{BE58EE25-2323-4979-80A0-304DE7CC0DB5}" type="parTrans" cxnId="{D309A02A-AEAA-4C50-9A2B-9C3E2175DAEF}">
      <dgm:prSet/>
      <dgm:spPr/>
      <dgm:t>
        <a:bodyPr/>
        <a:lstStyle/>
        <a:p>
          <a:endParaRPr lang="it-IT"/>
        </a:p>
      </dgm:t>
    </dgm:pt>
    <dgm:pt modelId="{3432F228-AC01-4EC5-86C7-5B5A10D9CD95}" type="sibTrans" cxnId="{D309A02A-AEAA-4C50-9A2B-9C3E2175DAEF}">
      <dgm:prSet/>
      <dgm:spPr/>
      <dgm:t>
        <a:bodyPr/>
        <a:lstStyle/>
        <a:p>
          <a:endParaRPr lang="it-IT"/>
        </a:p>
      </dgm:t>
    </dgm:pt>
    <dgm:pt modelId="{DC97C010-4083-48CC-A627-B30654CE2326}" type="pres">
      <dgm:prSet presAssocID="{2CF5900C-D03E-4E96-B2CA-1A80A435F491}" presName="compositeShape" presStyleCnt="0">
        <dgm:presLayoutVars>
          <dgm:chMax val="7"/>
          <dgm:dir/>
          <dgm:resizeHandles val="exact"/>
        </dgm:presLayoutVars>
      </dgm:prSet>
      <dgm:spPr/>
    </dgm:pt>
    <dgm:pt modelId="{FE5F02A5-E157-48BF-B9E1-2B240618AC9C}" type="pres">
      <dgm:prSet presAssocID="{2CF5900C-D03E-4E96-B2CA-1A80A435F491}" presName="wedge1" presStyleLbl="node1" presStyleIdx="0" presStyleCnt="3" custLinFactNeighborX="-1892"/>
      <dgm:spPr/>
      <dgm:t>
        <a:bodyPr/>
        <a:lstStyle/>
        <a:p>
          <a:endParaRPr lang="it-IT"/>
        </a:p>
      </dgm:t>
    </dgm:pt>
    <dgm:pt modelId="{637C6D3C-B87B-4BEC-8CC8-3FDC7D9295CE}" type="pres">
      <dgm:prSet presAssocID="{2CF5900C-D03E-4E96-B2CA-1A80A435F491}" presName="dummy1a" presStyleCnt="0"/>
      <dgm:spPr/>
    </dgm:pt>
    <dgm:pt modelId="{BFFAF880-995B-4654-8CC7-D33B47D8365D}" type="pres">
      <dgm:prSet presAssocID="{2CF5900C-D03E-4E96-B2CA-1A80A435F491}" presName="dummy1b" presStyleCnt="0"/>
      <dgm:spPr/>
    </dgm:pt>
    <dgm:pt modelId="{5716A295-9807-4E31-B6F7-6036B3313CA1}" type="pres">
      <dgm:prSet presAssocID="{2CF5900C-D03E-4E96-B2CA-1A80A435F491}" presName="wedge1Tx" presStyleLbl="node1" presStyleIdx="0" presStyleCnt="3">
        <dgm:presLayoutVars>
          <dgm:chMax val="0"/>
          <dgm:chPref val="0"/>
          <dgm:bulletEnabled val="1"/>
        </dgm:presLayoutVars>
      </dgm:prSet>
      <dgm:spPr/>
      <dgm:t>
        <a:bodyPr/>
        <a:lstStyle/>
        <a:p>
          <a:endParaRPr lang="it-IT"/>
        </a:p>
      </dgm:t>
    </dgm:pt>
    <dgm:pt modelId="{1B04160C-0EC1-4740-BBD0-2252E08C6F75}" type="pres">
      <dgm:prSet presAssocID="{2CF5900C-D03E-4E96-B2CA-1A80A435F491}" presName="wedge2" presStyleLbl="node1" presStyleIdx="1" presStyleCnt="3" custScaleX="99763" custLinFactNeighborX="49" custLinFactNeighborY="112"/>
      <dgm:spPr/>
      <dgm:t>
        <a:bodyPr/>
        <a:lstStyle/>
        <a:p>
          <a:endParaRPr lang="it-IT"/>
        </a:p>
      </dgm:t>
    </dgm:pt>
    <dgm:pt modelId="{79A1D5E2-EA40-4641-8F5B-27DD630FFD88}" type="pres">
      <dgm:prSet presAssocID="{2CF5900C-D03E-4E96-B2CA-1A80A435F491}" presName="dummy2a" presStyleCnt="0"/>
      <dgm:spPr/>
    </dgm:pt>
    <dgm:pt modelId="{429CA44B-42E3-4908-8144-3B8483DC8680}" type="pres">
      <dgm:prSet presAssocID="{2CF5900C-D03E-4E96-B2CA-1A80A435F491}" presName="dummy2b" presStyleCnt="0"/>
      <dgm:spPr/>
    </dgm:pt>
    <dgm:pt modelId="{769BF72F-60A5-4043-87E5-07410D950D3C}" type="pres">
      <dgm:prSet presAssocID="{2CF5900C-D03E-4E96-B2CA-1A80A435F491}" presName="wedge2Tx" presStyleLbl="node1" presStyleIdx="1" presStyleCnt="3">
        <dgm:presLayoutVars>
          <dgm:chMax val="0"/>
          <dgm:chPref val="0"/>
          <dgm:bulletEnabled val="1"/>
        </dgm:presLayoutVars>
      </dgm:prSet>
      <dgm:spPr/>
      <dgm:t>
        <a:bodyPr/>
        <a:lstStyle/>
        <a:p>
          <a:endParaRPr lang="it-IT"/>
        </a:p>
      </dgm:t>
    </dgm:pt>
    <dgm:pt modelId="{54ABA3C9-806E-46C6-BC55-E57CFE78FE15}" type="pres">
      <dgm:prSet presAssocID="{2CF5900C-D03E-4E96-B2CA-1A80A435F491}" presName="wedge3" presStyleLbl="node1" presStyleIdx="2" presStyleCnt="3" custLinFactNeighborX="-628"/>
      <dgm:spPr/>
      <dgm:t>
        <a:bodyPr/>
        <a:lstStyle/>
        <a:p>
          <a:endParaRPr lang="it-IT"/>
        </a:p>
      </dgm:t>
    </dgm:pt>
    <dgm:pt modelId="{DB10F628-8FD5-4202-948C-5AD06296244A}" type="pres">
      <dgm:prSet presAssocID="{2CF5900C-D03E-4E96-B2CA-1A80A435F491}" presName="dummy3a" presStyleCnt="0"/>
      <dgm:spPr/>
    </dgm:pt>
    <dgm:pt modelId="{CA82A5A4-FADB-4AC8-8EC3-A9A1C147B22D}" type="pres">
      <dgm:prSet presAssocID="{2CF5900C-D03E-4E96-B2CA-1A80A435F491}" presName="dummy3b" presStyleCnt="0"/>
      <dgm:spPr/>
    </dgm:pt>
    <dgm:pt modelId="{30723B8C-30CA-4D6A-AE6B-542396A2B04E}" type="pres">
      <dgm:prSet presAssocID="{2CF5900C-D03E-4E96-B2CA-1A80A435F491}" presName="wedge3Tx" presStyleLbl="node1" presStyleIdx="2" presStyleCnt="3">
        <dgm:presLayoutVars>
          <dgm:chMax val="0"/>
          <dgm:chPref val="0"/>
          <dgm:bulletEnabled val="1"/>
        </dgm:presLayoutVars>
      </dgm:prSet>
      <dgm:spPr/>
      <dgm:t>
        <a:bodyPr/>
        <a:lstStyle/>
        <a:p>
          <a:endParaRPr lang="it-IT"/>
        </a:p>
      </dgm:t>
    </dgm:pt>
    <dgm:pt modelId="{BFF17A09-6844-4CDC-88C9-4DD9DC6EAC46}" type="pres">
      <dgm:prSet presAssocID="{F50A0BA8-F30E-4568-8BD4-EC01ED5F8773}" presName="arrowWedge1" presStyleLbl="fgSibTrans2D1" presStyleIdx="0" presStyleCnt="3"/>
      <dgm:spPr/>
      <dgm:t>
        <a:bodyPr/>
        <a:lstStyle/>
        <a:p>
          <a:endParaRPr lang="it-IT"/>
        </a:p>
      </dgm:t>
    </dgm:pt>
    <dgm:pt modelId="{04A6B565-CFC7-4123-B34F-AE59FA988386}" type="pres">
      <dgm:prSet presAssocID="{73287F64-FF0F-4E0F-9B05-E784FF9E80E5}" presName="arrowWedge2" presStyleLbl="fgSibTrans2D1" presStyleIdx="1" presStyleCnt="3" custLinFactNeighborX="-2584" custLinFactNeighborY="-2493"/>
      <dgm:spPr/>
    </dgm:pt>
    <dgm:pt modelId="{179BA80D-3D83-4912-8F00-290EDB06EC3F}" type="pres">
      <dgm:prSet presAssocID="{3432F228-AC01-4EC5-86C7-5B5A10D9CD95}" presName="arrowWedge3" presStyleLbl="fgSibTrans2D1" presStyleIdx="2" presStyleCnt="3"/>
      <dgm:spPr/>
    </dgm:pt>
  </dgm:ptLst>
  <dgm:cxnLst>
    <dgm:cxn modelId="{96F5937F-7D97-40C5-80B1-DB97990F5910}" type="presOf" srcId="{F781E5C7-F2A3-4403-B9D2-CC78A1A72972}" destId="{5716A295-9807-4E31-B6F7-6036B3313CA1}" srcOrd="1" destOrd="0" presId="urn:microsoft.com/office/officeart/2005/8/layout/cycle8"/>
    <dgm:cxn modelId="{69C999D7-23FC-49F2-B0E0-7A56B9FB857F}" type="presOf" srcId="{2D91616D-A146-4F54-9ADE-BF22E52B1879}" destId="{54ABA3C9-806E-46C6-BC55-E57CFE78FE15}" srcOrd="0" destOrd="0" presId="urn:microsoft.com/office/officeart/2005/8/layout/cycle8"/>
    <dgm:cxn modelId="{D309A02A-AEAA-4C50-9A2B-9C3E2175DAEF}" srcId="{2CF5900C-D03E-4E96-B2CA-1A80A435F491}" destId="{2D91616D-A146-4F54-9ADE-BF22E52B1879}" srcOrd="2" destOrd="0" parTransId="{BE58EE25-2323-4979-80A0-304DE7CC0DB5}" sibTransId="{3432F228-AC01-4EC5-86C7-5B5A10D9CD95}"/>
    <dgm:cxn modelId="{7CE18217-1996-469E-807E-92FCA488E2F5}" type="presOf" srcId="{F781E5C7-F2A3-4403-B9D2-CC78A1A72972}" destId="{FE5F02A5-E157-48BF-B9E1-2B240618AC9C}" srcOrd="0" destOrd="0" presId="urn:microsoft.com/office/officeart/2005/8/layout/cycle8"/>
    <dgm:cxn modelId="{E4B269B2-2F2B-4D7D-8F1A-E28C35FC0F72}" srcId="{2CF5900C-D03E-4E96-B2CA-1A80A435F491}" destId="{F781E5C7-F2A3-4403-B9D2-CC78A1A72972}" srcOrd="0" destOrd="0" parTransId="{3F145EEB-8C0A-4847-B0B7-0D19AA0E1B7C}" sibTransId="{F50A0BA8-F30E-4568-8BD4-EC01ED5F8773}"/>
    <dgm:cxn modelId="{9E57C11F-0D22-467E-AA99-8AEC4CA858BF}" type="presOf" srcId="{2CF5900C-D03E-4E96-B2CA-1A80A435F491}" destId="{DC97C010-4083-48CC-A627-B30654CE2326}" srcOrd="0" destOrd="0" presId="urn:microsoft.com/office/officeart/2005/8/layout/cycle8"/>
    <dgm:cxn modelId="{55FF1FAC-241C-4113-9107-411CEEA894B0}" type="presOf" srcId="{AB87BD5C-5F65-4BCB-BEEB-EBCCD536B852}" destId="{769BF72F-60A5-4043-87E5-07410D950D3C}" srcOrd="1" destOrd="0" presId="urn:microsoft.com/office/officeart/2005/8/layout/cycle8"/>
    <dgm:cxn modelId="{9F8F291D-99C3-4370-8239-A7D609526409}" type="presOf" srcId="{2D91616D-A146-4F54-9ADE-BF22E52B1879}" destId="{30723B8C-30CA-4D6A-AE6B-542396A2B04E}" srcOrd="1" destOrd="0" presId="urn:microsoft.com/office/officeart/2005/8/layout/cycle8"/>
    <dgm:cxn modelId="{E59143D6-E3DA-44C6-B7E7-A7A7209E64B1}" srcId="{2CF5900C-D03E-4E96-B2CA-1A80A435F491}" destId="{AB87BD5C-5F65-4BCB-BEEB-EBCCD536B852}" srcOrd="1" destOrd="0" parTransId="{BD8636D2-E719-46D2-B2D4-93DF22B9BA45}" sibTransId="{73287F64-FF0F-4E0F-9B05-E784FF9E80E5}"/>
    <dgm:cxn modelId="{F53382CE-6F4F-45D3-8686-90753371F187}" type="presOf" srcId="{AB87BD5C-5F65-4BCB-BEEB-EBCCD536B852}" destId="{1B04160C-0EC1-4740-BBD0-2252E08C6F75}" srcOrd="0" destOrd="0" presId="urn:microsoft.com/office/officeart/2005/8/layout/cycle8"/>
    <dgm:cxn modelId="{14F74166-D581-4BE2-BC7F-BB252373B156}" type="presParOf" srcId="{DC97C010-4083-48CC-A627-B30654CE2326}" destId="{FE5F02A5-E157-48BF-B9E1-2B240618AC9C}" srcOrd="0" destOrd="0" presId="urn:microsoft.com/office/officeart/2005/8/layout/cycle8"/>
    <dgm:cxn modelId="{5D69B46B-456F-49E7-BB00-ECFA19B4BF02}" type="presParOf" srcId="{DC97C010-4083-48CC-A627-B30654CE2326}" destId="{637C6D3C-B87B-4BEC-8CC8-3FDC7D9295CE}" srcOrd="1" destOrd="0" presId="urn:microsoft.com/office/officeart/2005/8/layout/cycle8"/>
    <dgm:cxn modelId="{766FFA38-6BBA-47E4-BAC1-05B5AC230A88}" type="presParOf" srcId="{DC97C010-4083-48CC-A627-B30654CE2326}" destId="{BFFAF880-995B-4654-8CC7-D33B47D8365D}" srcOrd="2" destOrd="0" presId="urn:microsoft.com/office/officeart/2005/8/layout/cycle8"/>
    <dgm:cxn modelId="{90F7BC0B-7ABC-43C4-A0CF-C1695D557C43}" type="presParOf" srcId="{DC97C010-4083-48CC-A627-B30654CE2326}" destId="{5716A295-9807-4E31-B6F7-6036B3313CA1}" srcOrd="3" destOrd="0" presId="urn:microsoft.com/office/officeart/2005/8/layout/cycle8"/>
    <dgm:cxn modelId="{33DA3695-3208-401A-8F04-F34B3D75F248}" type="presParOf" srcId="{DC97C010-4083-48CC-A627-B30654CE2326}" destId="{1B04160C-0EC1-4740-BBD0-2252E08C6F75}" srcOrd="4" destOrd="0" presId="urn:microsoft.com/office/officeart/2005/8/layout/cycle8"/>
    <dgm:cxn modelId="{A9C3993C-4F2A-4183-BC98-0822322B4F38}" type="presParOf" srcId="{DC97C010-4083-48CC-A627-B30654CE2326}" destId="{79A1D5E2-EA40-4641-8F5B-27DD630FFD88}" srcOrd="5" destOrd="0" presId="urn:microsoft.com/office/officeart/2005/8/layout/cycle8"/>
    <dgm:cxn modelId="{0D7591A3-597E-4F0E-A672-8DED8B338118}" type="presParOf" srcId="{DC97C010-4083-48CC-A627-B30654CE2326}" destId="{429CA44B-42E3-4908-8144-3B8483DC8680}" srcOrd="6" destOrd="0" presId="urn:microsoft.com/office/officeart/2005/8/layout/cycle8"/>
    <dgm:cxn modelId="{B3920FC0-F732-4DB6-812D-2A3D8CD9EE35}" type="presParOf" srcId="{DC97C010-4083-48CC-A627-B30654CE2326}" destId="{769BF72F-60A5-4043-87E5-07410D950D3C}" srcOrd="7" destOrd="0" presId="urn:microsoft.com/office/officeart/2005/8/layout/cycle8"/>
    <dgm:cxn modelId="{5A4FE271-CD54-4BD9-9005-F56EA3A8A477}" type="presParOf" srcId="{DC97C010-4083-48CC-A627-B30654CE2326}" destId="{54ABA3C9-806E-46C6-BC55-E57CFE78FE15}" srcOrd="8" destOrd="0" presId="urn:microsoft.com/office/officeart/2005/8/layout/cycle8"/>
    <dgm:cxn modelId="{B22E0788-6F92-4FFD-9A61-B72A6995BD7C}" type="presParOf" srcId="{DC97C010-4083-48CC-A627-B30654CE2326}" destId="{DB10F628-8FD5-4202-948C-5AD06296244A}" srcOrd="9" destOrd="0" presId="urn:microsoft.com/office/officeart/2005/8/layout/cycle8"/>
    <dgm:cxn modelId="{3302F00E-9C8B-4B25-A0EF-0435C7F65E09}" type="presParOf" srcId="{DC97C010-4083-48CC-A627-B30654CE2326}" destId="{CA82A5A4-FADB-4AC8-8EC3-A9A1C147B22D}" srcOrd="10" destOrd="0" presId="urn:microsoft.com/office/officeart/2005/8/layout/cycle8"/>
    <dgm:cxn modelId="{9E9BBCEA-481D-4052-9C46-E4D5E3773B24}" type="presParOf" srcId="{DC97C010-4083-48CC-A627-B30654CE2326}" destId="{30723B8C-30CA-4D6A-AE6B-542396A2B04E}" srcOrd="11" destOrd="0" presId="urn:microsoft.com/office/officeart/2005/8/layout/cycle8"/>
    <dgm:cxn modelId="{C1EAAB6A-4195-4DE1-9B2F-ED8B4392C55A}" type="presParOf" srcId="{DC97C010-4083-48CC-A627-B30654CE2326}" destId="{BFF17A09-6844-4CDC-88C9-4DD9DC6EAC46}" srcOrd="12" destOrd="0" presId="urn:microsoft.com/office/officeart/2005/8/layout/cycle8"/>
    <dgm:cxn modelId="{E2A01D80-7E2C-4AF3-9E25-A794A392A767}" type="presParOf" srcId="{DC97C010-4083-48CC-A627-B30654CE2326}" destId="{04A6B565-CFC7-4123-B34F-AE59FA988386}" srcOrd="13" destOrd="0" presId="urn:microsoft.com/office/officeart/2005/8/layout/cycle8"/>
    <dgm:cxn modelId="{7DCA7865-6A08-4083-BEC2-07B201DFE33F}" type="presParOf" srcId="{DC97C010-4083-48CC-A627-B30654CE2326}" destId="{179BA80D-3D83-4912-8F00-290EDB06EC3F}"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F5900C-D03E-4E96-B2CA-1A80A435F491}" type="doc">
      <dgm:prSet loTypeId="urn:microsoft.com/office/officeart/2005/8/layout/cycle8" loCatId="cycle" qsTypeId="urn:microsoft.com/office/officeart/2005/8/quickstyle/simple1" qsCatId="simple" csTypeId="urn:microsoft.com/office/officeart/2005/8/colors/accent3_1" csCatId="accent3" phldr="1"/>
      <dgm:spPr/>
    </dgm:pt>
    <dgm:pt modelId="{F781E5C7-F2A3-4403-B9D2-CC78A1A72972}">
      <dgm:prSet phldrT="[Testo]"/>
      <dgm:spPr/>
      <dgm:t>
        <a:bodyPr/>
        <a:lstStyle/>
        <a:p>
          <a:r>
            <a:rPr lang="it-IT" b="1" dirty="0"/>
            <a:t>MOVIMENTO</a:t>
          </a:r>
        </a:p>
      </dgm:t>
    </dgm:pt>
    <dgm:pt modelId="{3F145EEB-8C0A-4847-B0B7-0D19AA0E1B7C}" type="parTrans" cxnId="{E4B269B2-2F2B-4D7D-8F1A-E28C35FC0F72}">
      <dgm:prSet/>
      <dgm:spPr/>
      <dgm:t>
        <a:bodyPr/>
        <a:lstStyle/>
        <a:p>
          <a:endParaRPr lang="it-IT"/>
        </a:p>
      </dgm:t>
    </dgm:pt>
    <dgm:pt modelId="{F50A0BA8-F30E-4568-8BD4-EC01ED5F8773}" type="sibTrans" cxnId="{E4B269B2-2F2B-4D7D-8F1A-E28C35FC0F72}">
      <dgm:prSet/>
      <dgm:spPr/>
      <dgm:t>
        <a:bodyPr/>
        <a:lstStyle/>
        <a:p>
          <a:endParaRPr lang="it-IT"/>
        </a:p>
      </dgm:t>
    </dgm:pt>
    <dgm:pt modelId="{AB87BD5C-5F65-4BCB-BEEB-EBCCD536B852}">
      <dgm:prSet phldrT="[Testo]"/>
      <dgm:spPr/>
      <dgm:t>
        <a:bodyPr/>
        <a:lstStyle/>
        <a:p>
          <a:r>
            <a:rPr lang="it-IT" b="1" dirty="0"/>
            <a:t>FORMAZIONE</a:t>
          </a:r>
        </a:p>
      </dgm:t>
    </dgm:pt>
    <dgm:pt modelId="{BD8636D2-E719-46D2-B2D4-93DF22B9BA45}" type="parTrans" cxnId="{E59143D6-E3DA-44C6-B7E7-A7A7209E64B1}">
      <dgm:prSet/>
      <dgm:spPr/>
      <dgm:t>
        <a:bodyPr/>
        <a:lstStyle/>
        <a:p>
          <a:endParaRPr lang="it-IT"/>
        </a:p>
      </dgm:t>
    </dgm:pt>
    <dgm:pt modelId="{73287F64-FF0F-4E0F-9B05-E784FF9E80E5}" type="sibTrans" cxnId="{E59143D6-E3DA-44C6-B7E7-A7A7209E64B1}">
      <dgm:prSet/>
      <dgm:spPr/>
      <dgm:t>
        <a:bodyPr/>
        <a:lstStyle/>
        <a:p>
          <a:endParaRPr lang="it-IT"/>
        </a:p>
      </dgm:t>
    </dgm:pt>
    <dgm:pt modelId="{2D91616D-A146-4F54-9ADE-BF22E52B1879}">
      <dgm:prSet phldrT="[Testo]"/>
      <dgm:spPr/>
      <dgm:t>
        <a:bodyPr/>
        <a:lstStyle/>
        <a:p>
          <a:r>
            <a:rPr lang="it-IT" b="1" dirty="0"/>
            <a:t>NUTRIZIONE</a:t>
          </a:r>
        </a:p>
      </dgm:t>
    </dgm:pt>
    <dgm:pt modelId="{BE58EE25-2323-4979-80A0-304DE7CC0DB5}" type="parTrans" cxnId="{D309A02A-AEAA-4C50-9A2B-9C3E2175DAEF}">
      <dgm:prSet/>
      <dgm:spPr/>
      <dgm:t>
        <a:bodyPr/>
        <a:lstStyle/>
        <a:p>
          <a:endParaRPr lang="it-IT"/>
        </a:p>
      </dgm:t>
    </dgm:pt>
    <dgm:pt modelId="{3432F228-AC01-4EC5-86C7-5B5A10D9CD95}" type="sibTrans" cxnId="{D309A02A-AEAA-4C50-9A2B-9C3E2175DAEF}">
      <dgm:prSet/>
      <dgm:spPr/>
      <dgm:t>
        <a:bodyPr/>
        <a:lstStyle/>
        <a:p>
          <a:endParaRPr lang="it-IT"/>
        </a:p>
      </dgm:t>
    </dgm:pt>
    <dgm:pt modelId="{DC97C010-4083-48CC-A627-B30654CE2326}" type="pres">
      <dgm:prSet presAssocID="{2CF5900C-D03E-4E96-B2CA-1A80A435F491}" presName="compositeShape" presStyleCnt="0">
        <dgm:presLayoutVars>
          <dgm:chMax val="7"/>
          <dgm:dir/>
          <dgm:resizeHandles val="exact"/>
        </dgm:presLayoutVars>
      </dgm:prSet>
      <dgm:spPr/>
    </dgm:pt>
    <dgm:pt modelId="{FE5F02A5-E157-48BF-B9E1-2B240618AC9C}" type="pres">
      <dgm:prSet presAssocID="{2CF5900C-D03E-4E96-B2CA-1A80A435F491}" presName="wedge1" presStyleLbl="node1" presStyleIdx="0" presStyleCnt="3" custLinFactNeighborX="-1892"/>
      <dgm:spPr/>
      <dgm:t>
        <a:bodyPr/>
        <a:lstStyle/>
        <a:p>
          <a:endParaRPr lang="it-IT"/>
        </a:p>
      </dgm:t>
    </dgm:pt>
    <dgm:pt modelId="{637C6D3C-B87B-4BEC-8CC8-3FDC7D9295CE}" type="pres">
      <dgm:prSet presAssocID="{2CF5900C-D03E-4E96-B2CA-1A80A435F491}" presName="dummy1a" presStyleCnt="0"/>
      <dgm:spPr/>
    </dgm:pt>
    <dgm:pt modelId="{BFFAF880-995B-4654-8CC7-D33B47D8365D}" type="pres">
      <dgm:prSet presAssocID="{2CF5900C-D03E-4E96-B2CA-1A80A435F491}" presName="dummy1b" presStyleCnt="0"/>
      <dgm:spPr/>
    </dgm:pt>
    <dgm:pt modelId="{5716A295-9807-4E31-B6F7-6036B3313CA1}" type="pres">
      <dgm:prSet presAssocID="{2CF5900C-D03E-4E96-B2CA-1A80A435F491}" presName="wedge1Tx" presStyleLbl="node1" presStyleIdx="0" presStyleCnt="3">
        <dgm:presLayoutVars>
          <dgm:chMax val="0"/>
          <dgm:chPref val="0"/>
          <dgm:bulletEnabled val="1"/>
        </dgm:presLayoutVars>
      </dgm:prSet>
      <dgm:spPr/>
      <dgm:t>
        <a:bodyPr/>
        <a:lstStyle/>
        <a:p>
          <a:endParaRPr lang="it-IT"/>
        </a:p>
      </dgm:t>
    </dgm:pt>
    <dgm:pt modelId="{1B04160C-0EC1-4740-BBD0-2252E08C6F75}" type="pres">
      <dgm:prSet presAssocID="{2CF5900C-D03E-4E96-B2CA-1A80A435F491}" presName="wedge2" presStyleLbl="node1" presStyleIdx="1" presStyleCnt="3" custScaleX="99763" custLinFactNeighborX="49" custLinFactNeighborY="112"/>
      <dgm:spPr/>
      <dgm:t>
        <a:bodyPr/>
        <a:lstStyle/>
        <a:p>
          <a:endParaRPr lang="it-IT"/>
        </a:p>
      </dgm:t>
    </dgm:pt>
    <dgm:pt modelId="{79A1D5E2-EA40-4641-8F5B-27DD630FFD88}" type="pres">
      <dgm:prSet presAssocID="{2CF5900C-D03E-4E96-B2CA-1A80A435F491}" presName="dummy2a" presStyleCnt="0"/>
      <dgm:spPr/>
    </dgm:pt>
    <dgm:pt modelId="{429CA44B-42E3-4908-8144-3B8483DC8680}" type="pres">
      <dgm:prSet presAssocID="{2CF5900C-D03E-4E96-B2CA-1A80A435F491}" presName="dummy2b" presStyleCnt="0"/>
      <dgm:spPr/>
    </dgm:pt>
    <dgm:pt modelId="{769BF72F-60A5-4043-87E5-07410D950D3C}" type="pres">
      <dgm:prSet presAssocID="{2CF5900C-D03E-4E96-B2CA-1A80A435F491}" presName="wedge2Tx" presStyleLbl="node1" presStyleIdx="1" presStyleCnt="3">
        <dgm:presLayoutVars>
          <dgm:chMax val="0"/>
          <dgm:chPref val="0"/>
          <dgm:bulletEnabled val="1"/>
        </dgm:presLayoutVars>
      </dgm:prSet>
      <dgm:spPr/>
      <dgm:t>
        <a:bodyPr/>
        <a:lstStyle/>
        <a:p>
          <a:endParaRPr lang="it-IT"/>
        </a:p>
      </dgm:t>
    </dgm:pt>
    <dgm:pt modelId="{54ABA3C9-806E-46C6-BC55-E57CFE78FE15}" type="pres">
      <dgm:prSet presAssocID="{2CF5900C-D03E-4E96-B2CA-1A80A435F491}" presName="wedge3" presStyleLbl="node1" presStyleIdx="2" presStyleCnt="3" custLinFactNeighborX="-628"/>
      <dgm:spPr/>
      <dgm:t>
        <a:bodyPr/>
        <a:lstStyle/>
        <a:p>
          <a:endParaRPr lang="it-IT"/>
        </a:p>
      </dgm:t>
    </dgm:pt>
    <dgm:pt modelId="{DB10F628-8FD5-4202-948C-5AD06296244A}" type="pres">
      <dgm:prSet presAssocID="{2CF5900C-D03E-4E96-B2CA-1A80A435F491}" presName="dummy3a" presStyleCnt="0"/>
      <dgm:spPr/>
    </dgm:pt>
    <dgm:pt modelId="{CA82A5A4-FADB-4AC8-8EC3-A9A1C147B22D}" type="pres">
      <dgm:prSet presAssocID="{2CF5900C-D03E-4E96-B2CA-1A80A435F491}" presName="dummy3b" presStyleCnt="0"/>
      <dgm:spPr/>
    </dgm:pt>
    <dgm:pt modelId="{30723B8C-30CA-4D6A-AE6B-542396A2B04E}" type="pres">
      <dgm:prSet presAssocID="{2CF5900C-D03E-4E96-B2CA-1A80A435F491}" presName="wedge3Tx" presStyleLbl="node1" presStyleIdx="2" presStyleCnt="3">
        <dgm:presLayoutVars>
          <dgm:chMax val="0"/>
          <dgm:chPref val="0"/>
          <dgm:bulletEnabled val="1"/>
        </dgm:presLayoutVars>
      </dgm:prSet>
      <dgm:spPr/>
      <dgm:t>
        <a:bodyPr/>
        <a:lstStyle/>
        <a:p>
          <a:endParaRPr lang="it-IT"/>
        </a:p>
      </dgm:t>
    </dgm:pt>
    <dgm:pt modelId="{BFF17A09-6844-4CDC-88C9-4DD9DC6EAC46}" type="pres">
      <dgm:prSet presAssocID="{F50A0BA8-F30E-4568-8BD4-EC01ED5F8773}" presName="arrowWedge1" presStyleLbl="fgSibTrans2D1" presStyleIdx="0" presStyleCnt="3"/>
      <dgm:spPr/>
      <dgm:t>
        <a:bodyPr/>
        <a:lstStyle/>
        <a:p>
          <a:endParaRPr lang="it-IT"/>
        </a:p>
      </dgm:t>
    </dgm:pt>
    <dgm:pt modelId="{04A6B565-CFC7-4123-B34F-AE59FA988386}" type="pres">
      <dgm:prSet presAssocID="{73287F64-FF0F-4E0F-9B05-E784FF9E80E5}" presName="arrowWedge2" presStyleLbl="fgSibTrans2D1" presStyleIdx="1" presStyleCnt="3" custLinFactNeighborX="-2584" custLinFactNeighborY="-2493"/>
      <dgm:spPr/>
    </dgm:pt>
    <dgm:pt modelId="{179BA80D-3D83-4912-8F00-290EDB06EC3F}" type="pres">
      <dgm:prSet presAssocID="{3432F228-AC01-4EC5-86C7-5B5A10D9CD95}" presName="arrowWedge3" presStyleLbl="fgSibTrans2D1" presStyleIdx="2" presStyleCnt="3"/>
      <dgm:spPr/>
    </dgm:pt>
  </dgm:ptLst>
  <dgm:cxnLst>
    <dgm:cxn modelId="{D309A02A-AEAA-4C50-9A2B-9C3E2175DAEF}" srcId="{2CF5900C-D03E-4E96-B2CA-1A80A435F491}" destId="{2D91616D-A146-4F54-9ADE-BF22E52B1879}" srcOrd="2" destOrd="0" parTransId="{BE58EE25-2323-4979-80A0-304DE7CC0DB5}" sibTransId="{3432F228-AC01-4EC5-86C7-5B5A10D9CD95}"/>
    <dgm:cxn modelId="{DFCF7424-2D77-4B85-8635-259EA80E3EA3}" type="presOf" srcId="{2D91616D-A146-4F54-9ADE-BF22E52B1879}" destId="{54ABA3C9-806E-46C6-BC55-E57CFE78FE15}" srcOrd="0" destOrd="0" presId="urn:microsoft.com/office/officeart/2005/8/layout/cycle8"/>
    <dgm:cxn modelId="{F5330D4D-B750-4330-85B6-FD932BFE21AD}" type="presOf" srcId="{AB87BD5C-5F65-4BCB-BEEB-EBCCD536B852}" destId="{1B04160C-0EC1-4740-BBD0-2252E08C6F75}" srcOrd="0" destOrd="0" presId="urn:microsoft.com/office/officeart/2005/8/layout/cycle8"/>
    <dgm:cxn modelId="{E4B269B2-2F2B-4D7D-8F1A-E28C35FC0F72}" srcId="{2CF5900C-D03E-4E96-B2CA-1A80A435F491}" destId="{F781E5C7-F2A3-4403-B9D2-CC78A1A72972}" srcOrd="0" destOrd="0" parTransId="{3F145EEB-8C0A-4847-B0B7-0D19AA0E1B7C}" sibTransId="{F50A0BA8-F30E-4568-8BD4-EC01ED5F8773}"/>
    <dgm:cxn modelId="{C45A58A3-3668-40E5-8EDC-345C8BCED263}" type="presOf" srcId="{2CF5900C-D03E-4E96-B2CA-1A80A435F491}" destId="{DC97C010-4083-48CC-A627-B30654CE2326}" srcOrd="0" destOrd="0" presId="urn:microsoft.com/office/officeart/2005/8/layout/cycle8"/>
    <dgm:cxn modelId="{E59143D6-E3DA-44C6-B7E7-A7A7209E64B1}" srcId="{2CF5900C-D03E-4E96-B2CA-1A80A435F491}" destId="{AB87BD5C-5F65-4BCB-BEEB-EBCCD536B852}" srcOrd="1" destOrd="0" parTransId="{BD8636D2-E719-46D2-B2D4-93DF22B9BA45}" sibTransId="{73287F64-FF0F-4E0F-9B05-E784FF9E80E5}"/>
    <dgm:cxn modelId="{B9C4445A-1DC3-4EBD-B39D-4DEB71FE5C1B}" type="presOf" srcId="{F781E5C7-F2A3-4403-B9D2-CC78A1A72972}" destId="{5716A295-9807-4E31-B6F7-6036B3313CA1}" srcOrd="1" destOrd="0" presId="urn:microsoft.com/office/officeart/2005/8/layout/cycle8"/>
    <dgm:cxn modelId="{D70E0981-2863-4401-A122-0FF3C8D43569}" type="presOf" srcId="{AB87BD5C-5F65-4BCB-BEEB-EBCCD536B852}" destId="{769BF72F-60A5-4043-87E5-07410D950D3C}" srcOrd="1" destOrd="0" presId="urn:microsoft.com/office/officeart/2005/8/layout/cycle8"/>
    <dgm:cxn modelId="{286A7D64-FFDF-4A6E-B136-EA7582FBB633}" type="presOf" srcId="{2D91616D-A146-4F54-9ADE-BF22E52B1879}" destId="{30723B8C-30CA-4D6A-AE6B-542396A2B04E}" srcOrd="1" destOrd="0" presId="urn:microsoft.com/office/officeart/2005/8/layout/cycle8"/>
    <dgm:cxn modelId="{40ADCE0F-4A4E-449F-B538-E7B0B63B0465}" type="presOf" srcId="{F781E5C7-F2A3-4403-B9D2-CC78A1A72972}" destId="{FE5F02A5-E157-48BF-B9E1-2B240618AC9C}" srcOrd="0" destOrd="0" presId="urn:microsoft.com/office/officeart/2005/8/layout/cycle8"/>
    <dgm:cxn modelId="{8A6AFD9C-1CCE-4A3E-A536-A4A99ADB4ECC}" type="presParOf" srcId="{DC97C010-4083-48CC-A627-B30654CE2326}" destId="{FE5F02A5-E157-48BF-B9E1-2B240618AC9C}" srcOrd="0" destOrd="0" presId="urn:microsoft.com/office/officeart/2005/8/layout/cycle8"/>
    <dgm:cxn modelId="{1466EEE4-A273-4D4B-BC23-162B6DB68D57}" type="presParOf" srcId="{DC97C010-4083-48CC-A627-B30654CE2326}" destId="{637C6D3C-B87B-4BEC-8CC8-3FDC7D9295CE}" srcOrd="1" destOrd="0" presId="urn:microsoft.com/office/officeart/2005/8/layout/cycle8"/>
    <dgm:cxn modelId="{D76D9750-8A07-400A-BDBD-03D232825F8B}" type="presParOf" srcId="{DC97C010-4083-48CC-A627-B30654CE2326}" destId="{BFFAF880-995B-4654-8CC7-D33B47D8365D}" srcOrd="2" destOrd="0" presId="urn:microsoft.com/office/officeart/2005/8/layout/cycle8"/>
    <dgm:cxn modelId="{99C3DC70-7388-464C-B9CE-99076985F9F8}" type="presParOf" srcId="{DC97C010-4083-48CC-A627-B30654CE2326}" destId="{5716A295-9807-4E31-B6F7-6036B3313CA1}" srcOrd="3" destOrd="0" presId="urn:microsoft.com/office/officeart/2005/8/layout/cycle8"/>
    <dgm:cxn modelId="{5B49555F-F107-47CC-9171-A0E07EC07F38}" type="presParOf" srcId="{DC97C010-4083-48CC-A627-B30654CE2326}" destId="{1B04160C-0EC1-4740-BBD0-2252E08C6F75}" srcOrd="4" destOrd="0" presId="urn:microsoft.com/office/officeart/2005/8/layout/cycle8"/>
    <dgm:cxn modelId="{F6A529EA-8906-4F7A-9065-36CE1A6CE0D4}" type="presParOf" srcId="{DC97C010-4083-48CC-A627-B30654CE2326}" destId="{79A1D5E2-EA40-4641-8F5B-27DD630FFD88}" srcOrd="5" destOrd="0" presId="urn:microsoft.com/office/officeart/2005/8/layout/cycle8"/>
    <dgm:cxn modelId="{4BF1A6D1-2E8D-47FE-BDD6-6217093C2183}" type="presParOf" srcId="{DC97C010-4083-48CC-A627-B30654CE2326}" destId="{429CA44B-42E3-4908-8144-3B8483DC8680}" srcOrd="6" destOrd="0" presId="urn:microsoft.com/office/officeart/2005/8/layout/cycle8"/>
    <dgm:cxn modelId="{454CDE20-21D5-4B96-B9BC-AB9503AACEF7}" type="presParOf" srcId="{DC97C010-4083-48CC-A627-B30654CE2326}" destId="{769BF72F-60A5-4043-87E5-07410D950D3C}" srcOrd="7" destOrd="0" presId="urn:microsoft.com/office/officeart/2005/8/layout/cycle8"/>
    <dgm:cxn modelId="{B5D76556-3C21-48FC-9515-E68BFC873712}" type="presParOf" srcId="{DC97C010-4083-48CC-A627-B30654CE2326}" destId="{54ABA3C9-806E-46C6-BC55-E57CFE78FE15}" srcOrd="8" destOrd="0" presId="urn:microsoft.com/office/officeart/2005/8/layout/cycle8"/>
    <dgm:cxn modelId="{2387633F-E174-4E22-91AD-560226AC1E8D}" type="presParOf" srcId="{DC97C010-4083-48CC-A627-B30654CE2326}" destId="{DB10F628-8FD5-4202-948C-5AD06296244A}" srcOrd="9" destOrd="0" presId="urn:microsoft.com/office/officeart/2005/8/layout/cycle8"/>
    <dgm:cxn modelId="{11F014C4-779E-4B66-BBBE-0741570940CB}" type="presParOf" srcId="{DC97C010-4083-48CC-A627-B30654CE2326}" destId="{CA82A5A4-FADB-4AC8-8EC3-A9A1C147B22D}" srcOrd="10" destOrd="0" presId="urn:microsoft.com/office/officeart/2005/8/layout/cycle8"/>
    <dgm:cxn modelId="{6DBD5B65-92AC-42AE-91E6-09F886162DE0}" type="presParOf" srcId="{DC97C010-4083-48CC-A627-B30654CE2326}" destId="{30723B8C-30CA-4D6A-AE6B-542396A2B04E}" srcOrd="11" destOrd="0" presId="urn:microsoft.com/office/officeart/2005/8/layout/cycle8"/>
    <dgm:cxn modelId="{E0A625BD-6705-4A43-9738-69D83EE8242A}" type="presParOf" srcId="{DC97C010-4083-48CC-A627-B30654CE2326}" destId="{BFF17A09-6844-4CDC-88C9-4DD9DC6EAC46}" srcOrd="12" destOrd="0" presId="urn:microsoft.com/office/officeart/2005/8/layout/cycle8"/>
    <dgm:cxn modelId="{0D89B314-4515-407C-B84D-52ABCB7E6A7E}" type="presParOf" srcId="{DC97C010-4083-48CC-A627-B30654CE2326}" destId="{04A6B565-CFC7-4123-B34F-AE59FA988386}" srcOrd="13" destOrd="0" presId="urn:microsoft.com/office/officeart/2005/8/layout/cycle8"/>
    <dgm:cxn modelId="{D82374EA-2B94-45FE-8685-7B5100B880AF}" type="presParOf" srcId="{DC97C010-4083-48CC-A627-B30654CE2326}" destId="{179BA80D-3D83-4912-8F00-290EDB06EC3F}"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F02A5-E157-48BF-B9E1-2B240618AC9C}">
      <dsp:nvSpPr>
        <dsp:cNvPr id="0" name=""/>
        <dsp:cNvSpPr/>
      </dsp:nvSpPr>
      <dsp:spPr>
        <a:xfrm>
          <a:off x="799619" y="143661"/>
          <a:ext cx="1856544" cy="1856544"/>
        </a:xfrm>
        <a:prstGeom prst="pie">
          <a:avLst>
            <a:gd name="adj1" fmla="val 16200000"/>
            <a:gd name="adj2" fmla="val 18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it-IT" sz="900" b="1" kern="1200" dirty="0"/>
            <a:t>MOVIMENTO</a:t>
          </a:r>
        </a:p>
      </dsp:txBody>
      <dsp:txXfrm>
        <a:off x="1778062" y="537071"/>
        <a:ext cx="663051" cy="552543"/>
      </dsp:txXfrm>
    </dsp:sp>
    <dsp:sp modelId="{1B04160C-0EC1-4740-BBD0-2252E08C6F75}">
      <dsp:nvSpPr>
        <dsp:cNvPr id="0" name=""/>
        <dsp:cNvSpPr/>
      </dsp:nvSpPr>
      <dsp:spPr>
        <a:xfrm>
          <a:off x="799618" y="212045"/>
          <a:ext cx="1852144" cy="1856544"/>
        </a:xfrm>
        <a:prstGeom prst="pie">
          <a:avLst>
            <a:gd name="adj1" fmla="val 1800000"/>
            <a:gd name="adj2" fmla="val 90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it-IT" sz="900" b="1" kern="1200" dirty="0"/>
            <a:t>FORMAZIONE</a:t>
          </a:r>
        </a:p>
      </dsp:txBody>
      <dsp:txXfrm>
        <a:off x="1240605" y="1416589"/>
        <a:ext cx="992220" cy="486237"/>
      </dsp:txXfrm>
    </dsp:sp>
    <dsp:sp modelId="{54ABA3C9-806E-46C6-BC55-E57CFE78FE15}">
      <dsp:nvSpPr>
        <dsp:cNvPr id="0" name=""/>
        <dsp:cNvSpPr/>
      </dsp:nvSpPr>
      <dsp:spPr>
        <a:xfrm>
          <a:off x="746614" y="143661"/>
          <a:ext cx="1856544" cy="1856544"/>
        </a:xfrm>
        <a:prstGeom prst="pie">
          <a:avLst>
            <a:gd name="adj1" fmla="val 9000000"/>
            <a:gd name="adj2" fmla="val 162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it-IT" sz="900" b="1" kern="1200" dirty="0"/>
            <a:t>NUTRIZIONE</a:t>
          </a:r>
        </a:p>
      </dsp:txBody>
      <dsp:txXfrm>
        <a:off x="961663" y="537071"/>
        <a:ext cx="663051" cy="552543"/>
      </dsp:txXfrm>
    </dsp:sp>
    <dsp:sp modelId="{BFF17A09-6844-4CDC-88C9-4DD9DC6EAC46}">
      <dsp:nvSpPr>
        <dsp:cNvPr id="0" name=""/>
        <dsp:cNvSpPr/>
      </dsp:nvSpPr>
      <dsp:spPr>
        <a:xfrm>
          <a:off x="684843" y="28732"/>
          <a:ext cx="2086402" cy="2086402"/>
        </a:xfrm>
        <a:prstGeom prst="circularArrow">
          <a:avLst>
            <a:gd name="adj1" fmla="val 5085"/>
            <a:gd name="adj2" fmla="val 327528"/>
            <a:gd name="adj3" fmla="val 1472472"/>
            <a:gd name="adj4" fmla="val 16199432"/>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A6B565-CFC7-4123-B34F-AE59FA988386}">
      <dsp:nvSpPr>
        <dsp:cNvPr id="0" name=""/>
        <dsp:cNvSpPr/>
      </dsp:nvSpPr>
      <dsp:spPr>
        <a:xfrm>
          <a:off x="628620" y="44985"/>
          <a:ext cx="2086402" cy="2086402"/>
        </a:xfrm>
        <a:prstGeom prst="circularArrow">
          <a:avLst>
            <a:gd name="adj1" fmla="val 5085"/>
            <a:gd name="adj2" fmla="val 327528"/>
            <a:gd name="adj3" fmla="val 8671970"/>
            <a:gd name="adj4" fmla="val 1800502"/>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9BA80D-3D83-4912-8F00-290EDB06EC3F}">
      <dsp:nvSpPr>
        <dsp:cNvPr id="0" name=""/>
        <dsp:cNvSpPr/>
      </dsp:nvSpPr>
      <dsp:spPr>
        <a:xfrm>
          <a:off x="631532" y="28732"/>
          <a:ext cx="2086402" cy="2086402"/>
        </a:xfrm>
        <a:prstGeom prst="circularArrow">
          <a:avLst>
            <a:gd name="adj1" fmla="val 5085"/>
            <a:gd name="adj2" fmla="val 327528"/>
            <a:gd name="adj3" fmla="val 15873039"/>
            <a:gd name="adj4" fmla="val 9000000"/>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F02A5-E157-48BF-B9E1-2B240618AC9C}">
      <dsp:nvSpPr>
        <dsp:cNvPr id="0" name=""/>
        <dsp:cNvSpPr/>
      </dsp:nvSpPr>
      <dsp:spPr>
        <a:xfrm>
          <a:off x="792093" y="195146"/>
          <a:ext cx="2521898" cy="2521898"/>
        </a:xfrm>
        <a:prstGeom prst="pie">
          <a:avLst>
            <a:gd name="adj1" fmla="val 16200000"/>
            <a:gd name="adj2" fmla="val 18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a:t>MOVIMENTO</a:t>
          </a:r>
        </a:p>
      </dsp:txBody>
      <dsp:txXfrm>
        <a:off x="2121193" y="729549"/>
        <a:ext cx="900678" cy="750565"/>
      </dsp:txXfrm>
    </dsp:sp>
    <dsp:sp modelId="{1B04160C-0EC1-4740-BBD0-2252E08C6F75}">
      <dsp:nvSpPr>
        <dsp:cNvPr id="0" name=""/>
        <dsp:cNvSpPr/>
      </dsp:nvSpPr>
      <dsp:spPr>
        <a:xfrm>
          <a:off x="792092" y="288039"/>
          <a:ext cx="2515921" cy="2521898"/>
        </a:xfrm>
        <a:prstGeom prst="pie">
          <a:avLst>
            <a:gd name="adj1" fmla="val 1800000"/>
            <a:gd name="adj2" fmla="val 90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a:t>FORMAZIONE</a:t>
          </a:r>
        </a:p>
      </dsp:txBody>
      <dsp:txXfrm>
        <a:off x="1391121" y="1924270"/>
        <a:ext cx="1347815" cy="660497"/>
      </dsp:txXfrm>
    </dsp:sp>
    <dsp:sp modelId="{54ABA3C9-806E-46C6-BC55-E57CFE78FE15}">
      <dsp:nvSpPr>
        <dsp:cNvPr id="0" name=""/>
        <dsp:cNvSpPr/>
      </dsp:nvSpPr>
      <dsp:spPr>
        <a:xfrm>
          <a:off x="720091" y="195146"/>
          <a:ext cx="2521898" cy="2521898"/>
        </a:xfrm>
        <a:prstGeom prst="pie">
          <a:avLst>
            <a:gd name="adj1" fmla="val 9000000"/>
            <a:gd name="adj2" fmla="val 162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a:t>NUTRIZIONE</a:t>
          </a:r>
        </a:p>
      </dsp:txBody>
      <dsp:txXfrm>
        <a:off x="1012211" y="729549"/>
        <a:ext cx="900678" cy="750565"/>
      </dsp:txXfrm>
    </dsp:sp>
    <dsp:sp modelId="{BFF17A09-6844-4CDC-88C9-4DD9DC6EAC46}">
      <dsp:nvSpPr>
        <dsp:cNvPr id="0" name=""/>
        <dsp:cNvSpPr/>
      </dsp:nvSpPr>
      <dsp:spPr>
        <a:xfrm>
          <a:off x="636183" y="39029"/>
          <a:ext cx="2834133" cy="2834133"/>
        </a:xfrm>
        <a:prstGeom prst="circularArrow">
          <a:avLst>
            <a:gd name="adj1" fmla="val 5085"/>
            <a:gd name="adj2" fmla="val 327528"/>
            <a:gd name="adj3" fmla="val 1472472"/>
            <a:gd name="adj4" fmla="val 16199432"/>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A6B565-CFC7-4123-B34F-AE59FA988386}">
      <dsp:nvSpPr>
        <dsp:cNvPr id="0" name=""/>
        <dsp:cNvSpPr/>
      </dsp:nvSpPr>
      <dsp:spPr>
        <a:xfrm>
          <a:off x="559795" y="61107"/>
          <a:ext cx="2834133" cy="2834133"/>
        </a:xfrm>
        <a:prstGeom prst="circularArrow">
          <a:avLst>
            <a:gd name="adj1" fmla="val 5085"/>
            <a:gd name="adj2" fmla="val 327528"/>
            <a:gd name="adj3" fmla="val 8671970"/>
            <a:gd name="adj4" fmla="val 1800502"/>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9BA80D-3D83-4912-8F00-290EDB06EC3F}">
      <dsp:nvSpPr>
        <dsp:cNvPr id="0" name=""/>
        <dsp:cNvSpPr/>
      </dsp:nvSpPr>
      <dsp:spPr>
        <a:xfrm>
          <a:off x="563766" y="39029"/>
          <a:ext cx="2834133" cy="2834133"/>
        </a:xfrm>
        <a:prstGeom prst="circularArrow">
          <a:avLst>
            <a:gd name="adj1" fmla="val 5085"/>
            <a:gd name="adj2" fmla="val 327528"/>
            <a:gd name="adj3" fmla="val 15873039"/>
            <a:gd name="adj4" fmla="val 9000000"/>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F02A5-E157-48BF-B9E1-2B240618AC9C}">
      <dsp:nvSpPr>
        <dsp:cNvPr id="0" name=""/>
        <dsp:cNvSpPr/>
      </dsp:nvSpPr>
      <dsp:spPr>
        <a:xfrm>
          <a:off x="792093" y="195146"/>
          <a:ext cx="2521898" cy="2521898"/>
        </a:xfrm>
        <a:prstGeom prst="pie">
          <a:avLst>
            <a:gd name="adj1" fmla="val 16200000"/>
            <a:gd name="adj2" fmla="val 18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a:t>MOVIMENTO</a:t>
          </a:r>
        </a:p>
      </dsp:txBody>
      <dsp:txXfrm>
        <a:off x="2121193" y="729549"/>
        <a:ext cx="900678" cy="750565"/>
      </dsp:txXfrm>
    </dsp:sp>
    <dsp:sp modelId="{1B04160C-0EC1-4740-BBD0-2252E08C6F75}">
      <dsp:nvSpPr>
        <dsp:cNvPr id="0" name=""/>
        <dsp:cNvSpPr/>
      </dsp:nvSpPr>
      <dsp:spPr>
        <a:xfrm>
          <a:off x="792092" y="288039"/>
          <a:ext cx="2515921" cy="2521898"/>
        </a:xfrm>
        <a:prstGeom prst="pie">
          <a:avLst>
            <a:gd name="adj1" fmla="val 1800000"/>
            <a:gd name="adj2" fmla="val 90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a:t>FORMAZIONE</a:t>
          </a:r>
        </a:p>
      </dsp:txBody>
      <dsp:txXfrm>
        <a:off x="1391121" y="1924270"/>
        <a:ext cx="1347815" cy="660497"/>
      </dsp:txXfrm>
    </dsp:sp>
    <dsp:sp modelId="{54ABA3C9-806E-46C6-BC55-E57CFE78FE15}">
      <dsp:nvSpPr>
        <dsp:cNvPr id="0" name=""/>
        <dsp:cNvSpPr/>
      </dsp:nvSpPr>
      <dsp:spPr>
        <a:xfrm>
          <a:off x="720091" y="195146"/>
          <a:ext cx="2521898" cy="2521898"/>
        </a:xfrm>
        <a:prstGeom prst="pie">
          <a:avLst>
            <a:gd name="adj1" fmla="val 9000000"/>
            <a:gd name="adj2" fmla="val 1620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it-IT" sz="1200" b="1" kern="1200" dirty="0"/>
            <a:t>NUTRIZIONE</a:t>
          </a:r>
        </a:p>
      </dsp:txBody>
      <dsp:txXfrm>
        <a:off x="1012211" y="729549"/>
        <a:ext cx="900678" cy="750565"/>
      </dsp:txXfrm>
    </dsp:sp>
    <dsp:sp modelId="{BFF17A09-6844-4CDC-88C9-4DD9DC6EAC46}">
      <dsp:nvSpPr>
        <dsp:cNvPr id="0" name=""/>
        <dsp:cNvSpPr/>
      </dsp:nvSpPr>
      <dsp:spPr>
        <a:xfrm>
          <a:off x="636183" y="39029"/>
          <a:ext cx="2834133" cy="2834133"/>
        </a:xfrm>
        <a:prstGeom prst="circularArrow">
          <a:avLst>
            <a:gd name="adj1" fmla="val 5085"/>
            <a:gd name="adj2" fmla="val 327528"/>
            <a:gd name="adj3" fmla="val 1472472"/>
            <a:gd name="adj4" fmla="val 16199432"/>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A6B565-CFC7-4123-B34F-AE59FA988386}">
      <dsp:nvSpPr>
        <dsp:cNvPr id="0" name=""/>
        <dsp:cNvSpPr/>
      </dsp:nvSpPr>
      <dsp:spPr>
        <a:xfrm>
          <a:off x="559795" y="61107"/>
          <a:ext cx="2834133" cy="2834133"/>
        </a:xfrm>
        <a:prstGeom prst="circularArrow">
          <a:avLst>
            <a:gd name="adj1" fmla="val 5085"/>
            <a:gd name="adj2" fmla="val 327528"/>
            <a:gd name="adj3" fmla="val 8671970"/>
            <a:gd name="adj4" fmla="val 1800502"/>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9BA80D-3D83-4912-8F00-290EDB06EC3F}">
      <dsp:nvSpPr>
        <dsp:cNvPr id="0" name=""/>
        <dsp:cNvSpPr/>
      </dsp:nvSpPr>
      <dsp:spPr>
        <a:xfrm>
          <a:off x="563766" y="39029"/>
          <a:ext cx="2834133" cy="2834133"/>
        </a:xfrm>
        <a:prstGeom prst="circularArrow">
          <a:avLst>
            <a:gd name="adj1" fmla="val 5085"/>
            <a:gd name="adj2" fmla="val 327528"/>
            <a:gd name="adj3" fmla="val 15873039"/>
            <a:gd name="adj4" fmla="val 9000000"/>
            <a:gd name="adj5" fmla="val 5932"/>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16A888F-A454-453F-9E09-335466C5A1B9}" type="datetimeFigureOut">
              <a:rPr lang="it-IT" smtClean="0"/>
              <a:t>02/06/2014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14450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16A888F-A454-453F-9E09-335466C5A1B9}" type="datetimeFigureOut">
              <a:rPr lang="it-IT" smtClean="0"/>
              <a:t>02/06/2014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333771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16A888F-A454-453F-9E09-335466C5A1B9}" type="datetimeFigureOut">
              <a:rPr lang="it-IT" smtClean="0"/>
              <a:t>02/06/2014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135022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16A888F-A454-453F-9E09-335466C5A1B9}" type="datetimeFigureOut">
              <a:rPr lang="it-IT" smtClean="0"/>
              <a:t>02/06/2014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2402993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16A888F-A454-453F-9E09-335466C5A1B9}" type="datetimeFigureOut">
              <a:rPr lang="it-IT" smtClean="0"/>
              <a:t>02/06/2014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1757397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16A888F-A454-453F-9E09-335466C5A1B9}" type="datetimeFigureOut">
              <a:rPr lang="it-IT" smtClean="0"/>
              <a:t>02/06/2014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84994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16A888F-A454-453F-9E09-335466C5A1B9}" type="datetimeFigureOut">
              <a:rPr lang="it-IT" smtClean="0"/>
              <a:t>02/06/2014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4134219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16A888F-A454-453F-9E09-335466C5A1B9}" type="datetimeFigureOut">
              <a:rPr lang="it-IT" smtClean="0"/>
              <a:t>02/06/2014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157088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16A888F-A454-453F-9E09-335466C5A1B9}" type="datetimeFigureOut">
              <a:rPr lang="it-IT" smtClean="0"/>
              <a:t>02/06/2014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272855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16A888F-A454-453F-9E09-335466C5A1B9}" type="datetimeFigureOut">
              <a:rPr lang="it-IT" smtClean="0"/>
              <a:t>02/06/2014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932601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16A888F-A454-453F-9E09-335466C5A1B9}" type="datetimeFigureOut">
              <a:rPr lang="it-IT" smtClean="0"/>
              <a:t>02/06/2014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8863335-5FD4-41F9-9344-08E2DCA55553}" type="slidenum">
              <a:rPr lang="it-IT" smtClean="0"/>
              <a:t>‹N›</a:t>
            </a:fld>
            <a:endParaRPr lang="it-IT"/>
          </a:p>
        </p:txBody>
      </p:sp>
    </p:spTree>
    <p:extLst>
      <p:ext uri="{BB962C8B-B14F-4D97-AF65-F5344CB8AC3E}">
        <p14:creationId xmlns:p14="http://schemas.microsoft.com/office/powerpoint/2010/main" val="153948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A888F-A454-453F-9E09-335466C5A1B9}" type="datetimeFigureOut">
              <a:rPr lang="it-IT" smtClean="0"/>
              <a:t>02/06/2014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63335-5FD4-41F9-9344-08E2DCA55553}" type="slidenum">
              <a:rPr lang="it-IT" smtClean="0"/>
              <a:t>‹N›</a:t>
            </a:fld>
            <a:endParaRPr lang="it-IT"/>
          </a:p>
        </p:txBody>
      </p:sp>
    </p:spTree>
    <p:extLst>
      <p:ext uri="{BB962C8B-B14F-4D97-AF65-F5344CB8AC3E}">
        <p14:creationId xmlns:p14="http://schemas.microsoft.com/office/powerpoint/2010/main" val="52658258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my-personaltrainer.it/glicemia.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2286000" y="44624"/>
            <a:ext cx="4572000" cy="1323439"/>
          </a:xfrm>
          <a:prstGeom prst="rect">
            <a:avLst/>
          </a:prstGeom>
        </p:spPr>
        <p:txBody>
          <a:bodyPr>
            <a:spAutoFit/>
          </a:bodyPr>
          <a:lstStyle/>
          <a:p>
            <a:pPr algn="ctr"/>
            <a:r>
              <a:rPr lang="it-IT" sz="4000" b="1" cap="small" dirty="0"/>
              <a:t>Carboidrati</a:t>
            </a:r>
            <a:br>
              <a:rPr lang="it-IT" sz="4000" b="1" cap="small" dirty="0"/>
            </a:br>
            <a:endParaRPr lang="it-IT" sz="4000" dirty="0"/>
          </a:p>
        </p:txBody>
      </p:sp>
      <p:sp>
        <p:nvSpPr>
          <p:cNvPr id="7" name="CasellaDiTesto 6"/>
          <p:cNvSpPr txBox="1"/>
          <p:nvPr/>
        </p:nvSpPr>
        <p:spPr>
          <a:xfrm>
            <a:off x="0" y="1124744"/>
            <a:ext cx="9144000" cy="5847755"/>
          </a:xfrm>
          <a:prstGeom prst="rect">
            <a:avLst/>
          </a:prstGeom>
          <a:noFill/>
        </p:spPr>
        <p:txBody>
          <a:bodyPr wrap="square" rtlCol="0">
            <a:spAutoFit/>
          </a:bodyPr>
          <a:lstStyle/>
          <a:p>
            <a:r>
              <a:rPr lang="it-IT" sz="2200" b="1" dirty="0"/>
              <a:t>I carboidrati, detti anche glucidi (dal greco "</a:t>
            </a:r>
            <a:r>
              <a:rPr lang="it-IT" sz="2200" b="1" dirty="0" err="1"/>
              <a:t>glucos</a:t>
            </a:r>
            <a:r>
              <a:rPr lang="it-IT" sz="2200" b="1" dirty="0"/>
              <a:t>" = dolce) </a:t>
            </a:r>
            <a:r>
              <a:rPr lang="it-IT" sz="2200" b="1" dirty="0" smtClean="0"/>
              <a:t>sono </a:t>
            </a:r>
            <a:r>
              <a:rPr lang="it-IT" sz="2200" b="1" dirty="0"/>
              <a:t>sostanze formate da carbonio ed acqua. </a:t>
            </a:r>
            <a:endParaRPr lang="it-IT" sz="2200" b="1" dirty="0" smtClean="0"/>
          </a:p>
          <a:p>
            <a:r>
              <a:rPr lang="it-IT" sz="2200" b="1" dirty="0" smtClean="0"/>
              <a:t>Hanno </a:t>
            </a:r>
            <a:r>
              <a:rPr lang="it-IT" sz="2200" b="1" dirty="0"/>
              <a:t>forma molecolare (CH</a:t>
            </a:r>
            <a:r>
              <a:rPr lang="it-IT" sz="2200" b="1" baseline="-25000" dirty="0"/>
              <a:t>2</a:t>
            </a:r>
            <a:r>
              <a:rPr lang="it-IT" sz="2200" b="1" dirty="0"/>
              <a:t>O)</a:t>
            </a:r>
            <a:r>
              <a:rPr lang="it-IT" sz="2200" b="1" baseline="-25000" dirty="0"/>
              <a:t>n</a:t>
            </a:r>
            <a:r>
              <a:rPr lang="it-IT" sz="2200" b="1" dirty="0"/>
              <a:t> e sono contenuti </a:t>
            </a:r>
            <a:r>
              <a:rPr lang="it-IT" sz="2200" b="1" dirty="0" smtClean="0"/>
              <a:t>principalmente </a:t>
            </a:r>
            <a:r>
              <a:rPr lang="it-IT" sz="2200" b="1" dirty="0"/>
              <a:t>negli alimenti di origine vegetale.</a:t>
            </a:r>
          </a:p>
          <a:p>
            <a:r>
              <a:rPr lang="it-IT" sz="2200" b="1" dirty="0"/>
              <a:t>In media forniscono 4 kcal per grammo, anche se </a:t>
            </a:r>
            <a:r>
              <a:rPr lang="it-IT" sz="2200" b="1" dirty="0" smtClean="0"/>
              <a:t>il </a:t>
            </a:r>
            <a:r>
              <a:rPr lang="it-IT" sz="2200" b="1" dirty="0"/>
              <a:t>loro valore energetico oscilla dalle 3,74 </a:t>
            </a:r>
            <a:r>
              <a:rPr lang="it-IT" sz="2200" b="1" dirty="0" smtClean="0"/>
              <a:t>Kcal </a:t>
            </a:r>
            <a:r>
              <a:rPr lang="it-IT" sz="2200" b="1" dirty="0"/>
              <a:t>del glucosio </a:t>
            </a:r>
            <a:r>
              <a:rPr lang="it-IT" sz="2200" b="1" dirty="0" smtClean="0"/>
              <a:t>alle </a:t>
            </a:r>
            <a:r>
              <a:rPr lang="it-IT" sz="2200" b="1" dirty="0"/>
              <a:t>4,2 Kcal </a:t>
            </a:r>
            <a:r>
              <a:rPr lang="it-IT" sz="2200" b="1" dirty="0" smtClean="0"/>
              <a:t>dell‘amido. </a:t>
            </a:r>
            <a:r>
              <a:rPr lang="it-IT" sz="2200" b="1" dirty="0"/>
              <a:t>Di queste calorie circa il 10% viene utilizzato dall'organismo per i </a:t>
            </a:r>
            <a:endParaRPr lang="it-IT" sz="2200" b="1" dirty="0" smtClean="0"/>
          </a:p>
          <a:p>
            <a:r>
              <a:rPr lang="it-IT" sz="2200" b="1" dirty="0" smtClean="0"/>
              <a:t>processi </a:t>
            </a:r>
            <a:r>
              <a:rPr lang="it-IT" sz="2200" b="1" dirty="0"/>
              <a:t>di digestione ed assorbimento. </a:t>
            </a:r>
            <a:br>
              <a:rPr lang="it-IT" sz="2200" b="1" dirty="0"/>
            </a:br>
            <a:r>
              <a:rPr lang="it-IT" sz="2200" b="1" dirty="0" smtClean="0"/>
              <a:t>In </a:t>
            </a:r>
            <a:r>
              <a:rPr lang="it-IT" sz="2200" b="1" dirty="0"/>
              <a:t>base alla loro struttura chimica i carboidrati </a:t>
            </a:r>
            <a:endParaRPr lang="it-IT" sz="2200" b="1" dirty="0" smtClean="0"/>
          </a:p>
          <a:p>
            <a:r>
              <a:rPr lang="it-IT" sz="2200" b="1" dirty="0" smtClean="0"/>
              <a:t>vengono </a:t>
            </a:r>
            <a:r>
              <a:rPr lang="it-IT" sz="2200" b="1" dirty="0"/>
              <a:t>classificati in semplici e complessi. </a:t>
            </a:r>
          </a:p>
          <a:p>
            <a:r>
              <a:rPr lang="it-IT" sz="2200" b="1" dirty="0"/>
              <a:t>I glucidi semplici, comunemente chiamati </a:t>
            </a:r>
            <a:r>
              <a:rPr lang="it-IT" sz="2200" b="1" dirty="0" smtClean="0"/>
              <a:t>zuccheri, </a:t>
            </a:r>
          </a:p>
          <a:p>
            <a:r>
              <a:rPr lang="it-IT" sz="2200" b="1" dirty="0" smtClean="0"/>
              <a:t>comprendono </a:t>
            </a:r>
            <a:r>
              <a:rPr lang="it-IT" sz="2200" b="1" dirty="0"/>
              <a:t>i monosaccaridi, i </a:t>
            </a:r>
            <a:r>
              <a:rPr lang="it-IT" sz="2200" b="1" dirty="0" smtClean="0"/>
              <a:t>disaccaridi </a:t>
            </a:r>
            <a:r>
              <a:rPr lang="it-IT" sz="2200" b="1" dirty="0"/>
              <a:t>e gli </a:t>
            </a:r>
            <a:endParaRPr lang="it-IT" sz="2200" b="1" dirty="0" smtClean="0"/>
          </a:p>
          <a:p>
            <a:r>
              <a:rPr lang="it-IT" sz="2200" b="1" dirty="0" smtClean="0"/>
              <a:t>oligosaccaridi.  In </a:t>
            </a:r>
            <a:r>
              <a:rPr lang="it-IT" sz="2200" b="1" dirty="0"/>
              <a:t>natura esistono più di 200 </a:t>
            </a:r>
            <a:r>
              <a:rPr lang="it-IT" sz="2200" b="1" dirty="0" smtClean="0"/>
              <a:t>monosaccaridi </a:t>
            </a:r>
            <a:r>
              <a:rPr lang="it-IT" sz="2200" b="1" dirty="0"/>
              <a:t>che </a:t>
            </a:r>
            <a:r>
              <a:rPr lang="it-IT" sz="2200" b="1" dirty="0" smtClean="0"/>
              <a:t>si differenziano </a:t>
            </a:r>
            <a:r>
              <a:rPr lang="it-IT" sz="2200" b="1" dirty="0"/>
              <a:t>per il numero </a:t>
            </a:r>
            <a:r>
              <a:rPr lang="it-IT" sz="2200" b="1" dirty="0" smtClean="0"/>
              <a:t>di </a:t>
            </a:r>
            <a:r>
              <a:rPr lang="it-IT" sz="2200" b="1" dirty="0"/>
              <a:t>atomi di carbonio presenti nella loro catena. </a:t>
            </a:r>
          </a:p>
          <a:p>
            <a:r>
              <a:rPr lang="it-IT" sz="2200" b="1" dirty="0"/>
              <a:t>Gli esosi (</a:t>
            </a:r>
            <a:r>
              <a:rPr lang="it-IT" sz="2200" b="1" dirty="0" smtClean="0"/>
              <a:t>fruttosio, </a:t>
            </a:r>
            <a:r>
              <a:rPr lang="it-IT" sz="2200" b="1" dirty="0"/>
              <a:t>glucosio, </a:t>
            </a:r>
            <a:r>
              <a:rPr lang="it-IT" sz="2200" b="1" dirty="0" smtClean="0"/>
              <a:t>galattosio) </a:t>
            </a:r>
            <a:r>
              <a:rPr lang="it-IT" sz="2200" b="1" dirty="0"/>
              <a:t>sono i più </a:t>
            </a:r>
            <a:endParaRPr lang="it-IT" sz="2200" b="1" dirty="0" smtClean="0"/>
          </a:p>
          <a:p>
            <a:r>
              <a:rPr lang="it-IT" sz="2200" b="1" dirty="0" smtClean="0"/>
              <a:t>importanti </a:t>
            </a:r>
            <a:r>
              <a:rPr lang="it-IT" sz="2200" b="1" dirty="0"/>
              <a:t>dal punto di vista nutrizionale.</a:t>
            </a:r>
          </a:p>
          <a:p>
            <a:endParaRPr lang="it-IT" sz="2200" dirty="0"/>
          </a:p>
        </p:txBody>
      </p:sp>
      <p:pic>
        <p:nvPicPr>
          <p:cNvPr id="9" name="Immagine 8" descr="Carboidrati"/>
          <p:cNvPicPr/>
          <p:nvPr/>
        </p:nvPicPr>
        <p:blipFill>
          <a:blip r:embed="rId2">
            <a:extLst>
              <a:ext uri="{28A0092B-C50C-407E-A947-70E740481C1C}">
                <a14:useLocalDpi xmlns:a14="http://schemas.microsoft.com/office/drawing/2010/main" val="0"/>
              </a:ext>
            </a:extLst>
          </a:blip>
          <a:srcRect/>
          <a:stretch>
            <a:fillRect/>
          </a:stretch>
        </p:blipFill>
        <p:spPr bwMode="auto">
          <a:xfrm>
            <a:off x="7020272" y="3384401"/>
            <a:ext cx="1224136" cy="1628775"/>
          </a:xfrm>
          <a:prstGeom prst="rect">
            <a:avLst/>
          </a:prstGeom>
          <a:noFill/>
          <a:ln>
            <a:noFill/>
          </a:ln>
        </p:spPr>
      </p:pic>
    </p:spTree>
    <p:extLst>
      <p:ext uri="{BB962C8B-B14F-4D97-AF65-F5344CB8AC3E}">
        <p14:creationId xmlns:p14="http://schemas.microsoft.com/office/powerpoint/2010/main" val="1045775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504" y="260648"/>
            <a:ext cx="8928992" cy="5539978"/>
          </a:xfrm>
          <a:prstGeom prst="rect">
            <a:avLst/>
          </a:prstGeom>
        </p:spPr>
        <p:txBody>
          <a:bodyPr wrap="square">
            <a:spAutoFit/>
          </a:bodyPr>
          <a:lstStyle/>
          <a:p>
            <a:r>
              <a:rPr lang="it-IT" sz="2800" b="1" cap="small" dirty="0"/>
              <a:t>Regolazione della </a:t>
            </a:r>
            <a:r>
              <a:rPr lang="it-IT" sz="2800" b="1" cap="small" dirty="0" smtClean="0"/>
              <a:t>glicemia</a:t>
            </a:r>
          </a:p>
          <a:p>
            <a:endParaRPr lang="it-IT" dirty="0" smtClean="0"/>
          </a:p>
          <a:p>
            <a:pPr algn="just"/>
            <a:endParaRPr lang="it-IT" sz="2200" dirty="0" smtClean="0"/>
          </a:p>
          <a:p>
            <a:pPr algn="just"/>
            <a:endParaRPr lang="it-IT" sz="2200" dirty="0"/>
          </a:p>
          <a:p>
            <a:pPr algn="just"/>
            <a:r>
              <a:rPr lang="it-IT" sz="2200" b="1" dirty="0"/>
              <a:t>La glicemia rappresenta la quantità di glucosio presente nel sangue (mg/dl). L'organismo umano possiede una serie di meccanismi in grado di mantenerla relativamente costante durante l'arco della giornata (circa 70 mg/dl a digiuno) indipendentemente dalla quantità di carboidrati assunti con la dieta. </a:t>
            </a:r>
          </a:p>
          <a:p>
            <a:pPr algn="just"/>
            <a:r>
              <a:rPr lang="it-IT" sz="2200" b="1" dirty="0" smtClean="0"/>
              <a:t>				Il </a:t>
            </a:r>
            <a:r>
              <a:rPr lang="it-IT" sz="2200" b="1" dirty="0"/>
              <a:t>fegato è il principale organo coinvolto nei </a:t>
            </a:r>
            <a:r>
              <a:rPr lang="it-IT" sz="2200" b="1" dirty="0" smtClean="0"/>
              <a:t>				processi </a:t>
            </a:r>
            <a:r>
              <a:rPr lang="it-IT" sz="2200" b="1" dirty="0"/>
              <a:t>di regolazione: quando la glicemia </a:t>
            </a:r>
            <a:r>
              <a:rPr lang="it-IT" sz="2200" b="1" dirty="0" smtClean="0"/>
              <a:t>				si </a:t>
            </a:r>
            <a:r>
              <a:rPr lang="it-IT" sz="2200" b="1" dirty="0"/>
              <a:t>abbassa libera il glucosio contenuto negli </a:t>
            </a:r>
            <a:r>
              <a:rPr lang="it-IT" sz="2200" b="1" dirty="0" smtClean="0"/>
              <a:t>				epatociti</a:t>
            </a:r>
            <a:r>
              <a:rPr lang="it-IT" sz="2200" b="1" dirty="0"/>
              <a:t>, quando si alza lo immagazzina </a:t>
            </a:r>
            <a:r>
              <a:rPr lang="it-IT" sz="2200" b="1" dirty="0" smtClean="0"/>
              <a:t>				sotto </a:t>
            </a:r>
            <a:r>
              <a:rPr lang="it-IT" sz="2200" b="1" dirty="0"/>
              <a:t>forma di glicogeno. Ciò permette di </a:t>
            </a:r>
            <a:r>
              <a:rPr lang="it-IT" sz="2200" b="1" dirty="0" smtClean="0"/>
              <a:t>				mantenere </a:t>
            </a:r>
            <a:r>
              <a:rPr lang="it-IT" sz="2200" b="1" dirty="0"/>
              <a:t>intatte le scorte proteiche </a:t>
            </a:r>
            <a:r>
              <a:rPr lang="it-IT" sz="2200" b="1" dirty="0" smtClean="0"/>
              <a:t>					muscolari</a:t>
            </a:r>
            <a:r>
              <a:rPr lang="it-IT" sz="2200" b="1" dirty="0"/>
              <a:t>.</a:t>
            </a:r>
          </a:p>
        </p:txBody>
      </p:sp>
      <p:pic>
        <p:nvPicPr>
          <p:cNvPr id="3" name="Immagine 2" descr="indice glicemico"/>
          <p:cNvPicPr/>
          <p:nvPr/>
        </p:nvPicPr>
        <p:blipFill>
          <a:blip r:embed="rId2">
            <a:extLst>
              <a:ext uri="{28A0092B-C50C-407E-A947-70E740481C1C}">
                <a14:useLocalDpi xmlns:a14="http://schemas.microsoft.com/office/drawing/2010/main" val="0"/>
              </a:ext>
            </a:extLst>
          </a:blip>
          <a:srcRect/>
          <a:stretch>
            <a:fillRect/>
          </a:stretch>
        </p:blipFill>
        <p:spPr bwMode="auto">
          <a:xfrm>
            <a:off x="284634" y="3429000"/>
            <a:ext cx="3135238" cy="2299618"/>
          </a:xfrm>
          <a:prstGeom prst="rect">
            <a:avLst/>
          </a:prstGeom>
          <a:noFill/>
          <a:ln>
            <a:noFill/>
          </a:ln>
        </p:spPr>
      </p:pic>
    </p:spTree>
    <p:extLst>
      <p:ext uri="{BB962C8B-B14F-4D97-AF65-F5344CB8AC3E}">
        <p14:creationId xmlns:p14="http://schemas.microsoft.com/office/powerpoint/2010/main" val="1811225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51520" y="389557"/>
            <a:ext cx="8712968" cy="5847755"/>
          </a:xfrm>
          <a:prstGeom prst="rect">
            <a:avLst/>
          </a:prstGeom>
        </p:spPr>
        <p:txBody>
          <a:bodyPr wrap="square">
            <a:spAutoFit/>
          </a:bodyPr>
          <a:lstStyle/>
          <a:p>
            <a:r>
              <a:rPr lang="it-IT" sz="2800" b="1" cap="small" dirty="0"/>
              <a:t>Eccesso di carboidrati, l'indice </a:t>
            </a:r>
            <a:r>
              <a:rPr lang="it-IT" sz="2800" b="1" cap="small" dirty="0" smtClean="0"/>
              <a:t>glicemico</a:t>
            </a:r>
          </a:p>
          <a:p>
            <a:endParaRPr lang="it-IT" dirty="0" smtClean="0"/>
          </a:p>
          <a:p>
            <a:endParaRPr lang="it-IT" dirty="0"/>
          </a:p>
          <a:p>
            <a:r>
              <a:rPr lang="it-IT" sz="2200" b="1" dirty="0"/>
              <a:t>Generalmente la dieta dei Paesi industrializzati è molto ricca di carboidrati. In particolare negli ultimi si è fatto largo uso di glucidi semplici, cioè di mono e disaccaridi che vengono aggiunti durante la preparazione per dolcificare gli alimenti. </a:t>
            </a:r>
          </a:p>
          <a:p>
            <a:r>
              <a:rPr lang="it-IT" sz="2200" b="1" dirty="0"/>
              <a:t>Un eccessivo consumo di zuccheri è correlato a patologie come </a:t>
            </a:r>
            <a:r>
              <a:rPr lang="it-IT" sz="2200" b="1" dirty="0" smtClean="0"/>
              <a:t>l'obesità , </a:t>
            </a:r>
            <a:r>
              <a:rPr lang="it-IT" sz="2200" b="1" dirty="0"/>
              <a:t>la carie </a:t>
            </a:r>
            <a:r>
              <a:rPr lang="it-IT" sz="2200" b="1" dirty="0" smtClean="0"/>
              <a:t>dentale ed </a:t>
            </a:r>
            <a:r>
              <a:rPr lang="it-IT" sz="2200" b="1" dirty="0"/>
              <a:t>il diabete. Si consiglia pertanto di limitare l'utilizzo di carboidrati ad alto indice glicemico preferendo quelli a basso </a:t>
            </a:r>
            <a:r>
              <a:rPr lang="it-IT" sz="2200" b="1" dirty="0" smtClean="0"/>
              <a:t>indice </a:t>
            </a:r>
            <a:r>
              <a:rPr lang="it-IT" sz="2200" b="1" dirty="0"/>
              <a:t>glicemico. </a:t>
            </a:r>
            <a:endParaRPr lang="it-IT" sz="2200" b="1" dirty="0" smtClean="0"/>
          </a:p>
          <a:p>
            <a:r>
              <a:rPr lang="it-IT" sz="2200" b="1" dirty="0" smtClean="0"/>
              <a:t>L'indice glicemico (IG) rappresenta la velocità con cui aumenta  la glicemia</a:t>
            </a:r>
            <a:r>
              <a:rPr lang="it-IT" sz="2200" b="1" dirty="0" smtClean="0">
                <a:hlinkClick r:id="rId2"/>
              </a:rPr>
              <a:t> </a:t>
            </a:r>
            <a:r>
              <a:rPr lang="it-IT" sz="2200" b="1" dirty="0" smtClean="0"/>
              <a:t>in seguito all'assunzione di 50 grammi di carboidrati. Più è alto l'indice glicemico e più veloce è l'assorbimento dei carboidrati. </a:t>
            </a:r>
          </a:p>
          <a:p>
            <a:endParaRPr lang="it-IT" sz="2200" b="1" dirty="0" smtClean="0"/>
          </a:p>
          <a:p>
            <a:endParaRPr lang="it-IT" sz="2400" dirty="0"/>
          </a:p>
          <a:p>
            <a:endParaRPr lang="it-IT" sz="2200" b="1" dirty="0"/>
          </a:p>
        </p:txBody>
      </p:sp>
    </p:spTree>
    <p:extLst>
      <p:ext uri="{BB962C8B-B14F-4D97-AF65-F5344CB8AC3E}">
        <p14:creationId xmlns:p14="http://schemas.microsoft.com/office/powerpoint/2010/main" val="892988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764704"/>
            <a:ext cx="8856984" cy="2462213"/>
          </a:xfrm>
          <a:prstGeom prst="rect">
            <a:avLst/>
          </a:prstGeom>
        </p:spPr>
        <p:txBody>
          <a:bodyPr wrap="square">
            <a:spAutoFit/>
          </a:bodyPr>
          <a:lstStyle/>
          <a:p>
            <a:pPr algn="just"/>
            <a:r>
              <a:rPr lang="it-IT" sz="2200" b="1" dirty="0" smtClean="0"/>
              <a:t>Gli zuccheri semplici (alto IG) entrano in circolo molto velocemente rendendo necessaria un'iperproduzione di insulina che a lungo andare può portare ad un declino funzionale delle cellule deputate alla sua produzione (diabete). Il brusco calo di glicemia che ne consegue oltre ad affaticare il soggetto, rendendolo più stanco e meno concentrato, porta ad una prematura comparsa dello stimolo della fame. Si entra in questo modo in un circolo vizioso che può facilmente condurre all'obesità.</a:t>
            </a:r>
            <a:endParaRPr lang="it-IT" sz="2200" b="1" dirty="0"/>
          </a:p>
        </p:txBody>
      </p:sp>
      <p:graphicFrame>
        <p:nvGraphicFramePr>
          <p:cNvPr id="3" name="Diagramma 2"/>
          <p:cNvGraphicFramePr/>
          <p:nvPr>
            <p:extLst>
              <p:ext uri="{D42A27DB-BD31-4B8C-83A1-F6EECF244321}">
                <p14:modId xmlns:p14="http://schemas.microsoft.com/office/powerpoint/2010/main" val="1957526271"/>
              </p:ext>
            </p:extLst>
          </p:nvPr>
        </p:nvGraphicFramePr>
        <p:xfrm>
          <a:off x="4860032" y="3717032"/>
          <a:ext cx="4097635" cy="30022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61035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8894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a 2"/>
          <p:cNvGraphicFramePr/>
          <p:nvPr>
            <p:extLst>
              <p:ext uri="{D42A27DB-BD31-4B8C-83A1-F6EECF244321}">
                <p14:modId xmlns:p14="http://schemas.microsoft.com/office/powerpoint/2010/main" val="895265977"/>
              </p:ext>
            </p:extLst>
          </p:nvPr>
        </p:nvGraphicFramePr>
        <p:xfrm>
          <a:off x="4860032" y="3717032"/>
          <a:ext cx="4097635" cy="30022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8452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2424504707"/>
              </p:ext>
            </p:extLst>
          </p:nvPr>
        </p:nvGraphicFramePr>
        <p:xfrm>
          <a:off x="251520" y="908721"/>
          <a:ext cx="8496944" cy="5472606"/>
        </p:xfrm>
        <a:graphic>
          <a:graphicData uri="http://schemas.openxmlformats.org/drawingml/2006/table">
            <a:tbl>
              <a:tblPr firstRow="1" firstCol="1" bandRow="1">
                <a:tableStyleId>{5C22544A-7EE6-4342-B048-85BDC9FD1C3A}</a:tableStyleId>
              </a:tblPr>
              <a:tblGrid>
                <a:gridCol w="1872208"/>
                <a:gridCol w="6624736"/>
              </a:tblGrid>
              <a:tr h="858459">
                <a:tc gridSpan="2">
                  <a:txBody>
                    <a:bodyPr/>
                    <a:lstStyle/>
                    <a:p>
                      <a:pPr algn="ctr">
                        <a:lnSpc>
                          <a:spcPct val="115000"/>
                        </a:lnSpc>
                      </a:pPr>
                      <a:r>
                        <a:rPr lang="it-IT" sz="2800" cap="small" dirty="0">
                          <a:effectLst/>
                        </a:rPr>
                        <a:t>Monosaccaridi</a:t>
                      </a:r>
                      <a:endParaRPr lang="it-IT" sz="2800" b="1" dirty="0">
                        <a:solidFill>
                          <a:srgbClr val="565656"/>
                        </a:solidFill>
                        <a:effectLst/>
                        <a:latin typeface="Calibri"/>
                        <a:ea typeface="Times New Roman"/>
                      </a:endParaRPr>
                    </a:p>
                  </a:txBody>
                  <a:tcPr marL="9525" marR="9525" marT="9525" marB="9525" anchor="ctr"/>
                </a:tc>
                <a:tc hMerge="1">
                  <a:txBody>
                    <a:bodyPr/>
                    <a:lstStyle/>
                    <a:p>
                      <a:endParaRPr lang="it-IT"/>
                    </a:p>
                  </a:txBody>
                  <a:tcPr/>
                </a:tc>
              </a:tr>
              <a:tr h="2288317">
                <a:tc>
                  <a:txBody>
                    <a:bodyPr/>
                    <a:lstStyle/>
                    <a:p>
                      <a:pPr>
                        <a:lnSpc>
                          <a:spcPct val="115000"/>
                        </a:lnSpc>
                        <a:spcAft>
                          <a:spcPts val="1000"/>
                        </a:spcAft>
                      </a:pPr>
                      <a:r>
                        <a:rPr lang="it-IT" sz="2400" u="none" strike="noStrike" dirty="0" smtClean="0">
                          <a:effectLst/>
                          <a:latin typeface="+mn-lt"/>
                          <a:ea typeface="+mn-ea"/>
                          <a:cs typeface="+mn-cs"/>
                        </a:rPr>
                        <a:t>GLUCOSIO</a:t>
                      </a:r>
                      <a:endParaRPr lang="it-IT" sz="2400" dirty="0">
                        <a:effectLst/>
                        <a:latin typeface="Calibri"/>
                        <a:ea typeface="Calibri"/>
                        <a:cs typeface="Times New Roman"/>
                      </a:endParaRPr>
                    </a:p>
                  </a:txBody>
                  <a:tcPr marL="9525" marR="9525" marT="9525" marB="9525" anchor="ct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it-IT" sz="2000" dirty="0" smtClean="0">
                          <a:effectLst/>
                        </a:rPr>
                        <a:t>Si </a:t>
                      </a:r>
                      <a:r>
                        <a:rPr lang="it-IT" sz="2000" dirty="0" smtClean="0">
                          <a:effectLst/>
                        </a:rPr>
                        <a:t>trova normalmente nei cibi, sia in forma libera, sia sotto forma di polisaccaride. Costituisce la forma in cui devono essere trasformati gli altri zuccheri per poter essere utilizzati dal nostro organismo.  Solo il 5% della quantità totale di carboidrati presenti nel nostro organismo è rappresentato da glucosio circolante nel sangue. Indice glicemico = 100 </a:t>
                      </a:r>
                      <a:endParaRPr lang="it-IT" sz="2000" dirty="0">
                        <a:effectLst/>
                        <a:latin typeface="Calibri"/>
                        <a:ea typeface="Calibri"/>
                        <a:cs typeface="Times New Roman"/>
                      </a:endParaRPr>
                    </a:p>
                  </a:txBody>
                  <a:tcPr marL="9525" marR="9525" marT="9525" marB="9525" anchor="ctr"/>
                </a:tc>
              </a:tr>
              <a:tr h="1538049">
                <a:tc>
                  <a:txBody>
                    <a:bodyPr/>
                    <a:lstStyle/>
                    <a:p>
                      <a:pPr>
                        <a:lnSpc>
                          <a:spcPct val="115000"/>
                        </a:lnSpc>
                        <a:spcAft>
                          <a:spcPts val="1000"/>
                        </a:spcAft>
                      </a:pPr>
                      <a:r>
                        <a:rPr lang="it-IT" sz="2400" dirty="0">
                          <a:effectLst/>
                        </a:rPr>
                        <a:t>FRUTTOSIO</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a:effectLst/>
                        </a:rPr>
                        <a:t>si trova in abbondanza nella frutta e nel miele; viene assorbito nel piccolo </a:t>
                      </a:r>
                      <a:r>
                        <a:rPr lang="it-IT" sz="2000" u="none" strike="noStrike" dirty="0" smtClean="0">
                          <a:effectLst/>
                        </a:rPr>
                        <a:t>intestino</a:t>
                      </a:r>
                      <a:r>
                        <a:rPr lang="it-IT" sz="2000" dirty="0" smtClean="0">
                          <a:effectLst/>
                        </a:rPr>
                        <a:t> </a:t>
                      </a:r>
                      <a:r>
                        <a:rPr lang="it-IT" sz="2000" dirty="0">
                          <a:effectLst/>
                        </a:rPr>
                        <a:t>e metabolizzato dal fegato che lo trasforma in glucosio. Il suo indice glicemico è molto basso, pari a 23</a:t>
                      </a:r>
                      <a:endParaRPr lang="it-IT" sz="2000" dirty="0">
                        <a:effectLst/>
                        <a:latin typeface="Calibri"/>
                        <a:ea typeface="Calibri"/>
                        <a:cs typeface="Times New Roman"/>
                      </a:endParaRPr>
                    </a:p>
                  </a:txBody>
                  <a:tcPr marL="9525" marR="9525" marT="9525" marB="9525" anchor="ctr"/>
                </a:tc>
              </a:tr>
              <a:tr h="787781">
                <a:tc>
                  <a:txBody>
                    <a:bodyPr/>
                    <a:lstStyle/>
                    <a:p>
                      <a:pPr>
                        <a:lnSpc>
                          <a:spcPct val="115000"/>
                        </a:lnSpc>
                        <a:spcAft>
                          <a:spcPts val="1000"/>
                        </a:spcAft>
                      </a:pPr>
                      <a:r>
                        <a:rPr lang="it-IT" sz="2400" dirty="0">
                          <a:effectLst/>
                        </a:rPr>
                        <a:t>GALATTOSIO</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a:effectLst/>
                        </a:rPr>
                        <a:t>in natura non si trova libero ma legato al glucosio forma il lattosio, lo zucchero del latte. </a:t>
                      </a:r>
                      <a:endParaRPr lang="it-IT" sz="2000" dirty="0">
                        <a:effectLst/>
                        <a:latin typeface="Calibri"/>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2046069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008" y="260648"/>
            <a:ext cx="9036496" cy="1446550"/>
          </a:xfrm>
          <a:prstGeom prst="rect">
            <a:avLst/>
          </a:prstGeom>
        </p:spPr>
        <p:txBody>
          <a:bodyPr wrap="square">
            <a:spAutoFit/>
          </a:bodyPr>
          <a:lstStyle/>
          <a:p>
            <a:pPr algn="just"/>
            <a:r>
              <a:rPr lang="it-IT" sz="2200" b="1" dirty="0"/>
              <a:t>Gli oligosaccaridi sono formati dall'unione di due o più monosaccaridi (massimo 10). Si trovano principalmente nei vegetali ed in particolare nei legumi. I più conosciuti, poiché importanti dal punto di vista nutrizionale sono i disaccaridi (saccarosio, lattosio e maltosio).</a:t>
            </a:r>
          </a:p>
        </p:txBody>
      </p:sp>
      <p:graphicFrame>
        <p:nvGraphicFramePr>
          <p:cNvPr id="3" name="Tabella 2"/>
          <p:cNvGraphicFramePr>
            <a:graphicFrameLocks noGrp="1"/>
          </p:cNvGraphicFramePr>
          <p:nvPr>
            <p:extLst>
              <p:ext uri="{D42A27DB-BD31-4B8C-83A1-F6EECF244321}">
                <p14:modId xmlns:p14="http://schemas.microsoft.com/office/powerpoint/2010/main" val="3779080206"/>
              </p:ext>
            </p:extLst>
          </p:nvPr>
        </p:nvGraphicFramePr>
        <p:xfrm>
          <a:off x="251520" y="1916832"/>
          <a:ext cx="8568952" cy="4608512"/>
        </p:xfrm>
        <a:graphic>
          <a:graphicData uri="http://schemas.openxmlformats.org/drawingml/2006/table">
            <a:tbl>
              <a:tblPr firstRow="1" firstCol="1" bandRow="1">
                <a:tableStyleId>{5C22544A-7EE6-4342-B048-85BDC9FD1C3A}</a:tableStyleId>
              </a:tblPr>
              <a:tblGrid>
                <a:gridCol w="2019537"/>
                <a:gridCol w="6549415"/>
              </a:tblGrid>
              <a:tr h="837767">
                <a:tc gridSpan="2">
                  <a:txBody>
                    <a:bodyPr/>
                    <a:lstStyle/>
                    <a:p>
                      <a:pPr algn="ctr">
                        <a:lnSpc>
                          <a:spcPct val="115000"/>
                        </a:lnSpc>
                      </a:pPr>
                      <a:r>
                        <a:rPr lang="it-IT" sz="2800" cap="small" dirty="0">
                          <a:effectLst/>
                        </a:rPr>
                        <a:t>Disaccaridi</a:t>
                      </a:r>
                      <a:endParaRPr lang="it-IT" sz="2800" b="1" dirty="0">
                        <a:solidFill>
                          <a:srgbClr val="565656"/>
                        </a:solidFill>
                        <a:effectLst/>
                        <a:latin typeface="Calibri"/>
                        <a:ea typeface="Times New Roman"/>
                      </a:endParaRPr>
                    </a:p>
                  </a:txBody>
                  <a:tcPr marL="9525" marR="9525" marT="9525" marB="9525" anchor="ctr"/>
                </a:tc>
                <a:tc hMerge="1">
                  <a:txBody>
                    <a:bodyPr/>
                    <a:lstStyle/>
                    <a:p>
                      <a:endParaRPr lang="it-IT"/>
                    </a:p>
                  </a:txBody>
                  <a:tcPr/>
                </a:tc>
              </a:tr>
              <a:tr h="1500976">
                <a:tc>
                  <a:txBody>
                    <a:bodyPr/>
                    <a:lstStyle/>
                    <a:p>
                      <a:pPr>
                        <a:lnSpc>
                          <a:spcPct val="115000"/>
                        </a:lnSpc>
                        <a:spcAft>
                          <a:spcPts val="1000"/>
                        </a:spcAft>
                      </a:pPr>
                      <a:r>
                        <a:rPr lang="it-IT" sz="2400" dirty="0">
                          <a:effectLst/>
                        </a:rPr>
                        <a:t>SACCAROSIO</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smtClean="0">
                          <a:effectLst/>
                        </a:rPr>
                        <a:t>Glucosio + fruttosio</a:t>
                      </a:r>
                      <a:r>
                        <a:rPr lang="it-IT" sz="2000" dirty="0">
                          <a:effectLst/>
                        </a:rPr>
                        <a:t>; molto comune in natura è presente nel </a:t>
                      </a:r>
                      <a:r>
                        <a:rPr lang="it-IT" sz="2000" u="none" strike="noStrike" dirty="0">
                          <a:effectLst/>
                        </a:rPr>
                        <a:t>miele</a:t>
                      </a:r>
                      <a:r>
                        <a:rPr lang="it-IT" sz="2000" dirty="0">
                          <a:effectLst/>
                        </a:rPr>
                        <a:t>, nelle barbabietole e nella </a:t>
                      </a:r>
                      <a:r>
                        <a:rPr lang="it-IT" sz="2000" u="none" strike="noStrike" dirty="0">
                          <a:effectLst/>
                        </a:rPr>
                        <a:t>canna da zucchero</a:t>
                      </a:r>
                      <a:r>
                        <a:rPr lang="it-IT" sz="2000" dirty="0">
                          <a:effectLst/>
                        </a:rPr>
                        <a:t>. Il suo indice glicemico è 68 ± 5 </a:t>
                      </a:r>
                      <a:endParaRPr lang="it-IT" sz="2000" dirty="0">
                        <a:effectLst/>
                        <a:latin typeface="Calibri"/>
                        <a:ea typeface="Calibri"/>
                        <a:cs typeface="Times New Roman"/>
                      </a:endParaRPr>
                    </a:p>
                  </a:txBody>
                  <a:tcPr marL="9525" marR="9525" marT="9525" marB="9525" anchor="ctr"/>
                </a:tc>
              </a:tr>
              <a:tr h="768793">
                <a:tc>
                  <a:txBody>
                    <a:bodyPr/>
                    <a:lstStyle/>
                    <a:p>
                      <a:pPr>
                        <a:lnSpc>
                          <a:spcPct val="115000"/>
                        </a:lnSpc>
                        <a:spcAft>
                          <a:spcPts val="1000"/>
                        </a:spcAft>
                      </a:pPr>
                      <a:r>
                        <a:rPr lang="it-IT" sz="2400" dirty="0">
                          <a:effectLst/>
                        </a:rPr>
                        <a:t>LATTOSIO</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a:effectLst/>
                        </a:rPr>
                        <a:t>glucosio + galattosio; è lo zucchero del latte ed il meno dolce tra i disaccaridi. Il suo indice glicemico è 46 ± 6 </a:t>
                      </a:r>
                      <a:endParaRPr lang="it-IT" sz="2000" dirty="0">
                        <a:effectLst/>
                        <a:latin typeface="Calibri"/>
                        <a:ea typeface="Calibri"/>
                        <a:cs typeface="Times New Roman"/>
                      </a:endParaRPr>
                    </a:p>
                  </a:txBody>
                  <a:tcPr marL="9525" marR="9525" marT="9525" marB="9525" anchor="ctr"/>
                </a:tc>
              </a:tr>
              <a:tr h="1500976">
                <a:tc>
                  <a:txBody>
                    <a:bodyPr/>
                    <a:lstStyle/>
                    <a:p>
                      <a:pPr>
                        <a:lnSpc>
                          <a:spcPct val="115000"/>
                        </a:lnSpc>
                        <a:spcAft>
                          <a:spcPts val="1000"/>
                        </a:spcAft>
                      </a:pPr>
                      <a:r>
                        <a:rPr lang="it-IT" sz="2400" dirty="0">
                          <a:effectLst/>
                        </a:rPr>
                        <a:t>MALTOSIO</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smtClean="0">
                          <a:effectLst/>
                        </a:rPr>
                        <a:t>Glucosio + glucosio</a:t>
                      </a:r>
                      <a:r>
                        <a:rPr lang="it-IT" sz="2000" dirty="0">
                          <a:effectLst/>
                        </a:rPr>
                        <a:t>; poco presente nella nostra dieta si trova principalmente nella </a:t>
                      </a:r>
                      <a:r>
                        <a:rPr lang="it-IT" sz="2000" u="none" strike="noStrike" dirty="0">
                          <a:effectLst/>
                        </a:rPr>
                        <a:t>birra</a:t>
                      </a:r>
                      <a:r>
                        <a:rPr lang="it-IT" sz="2000" dirty="0">
                          <a:effectLst/>
                        </a:rPr>
                        <a:t>, nei </a:t>
                      </a:r>
                      <a:r>
                        <a:rPr lang="it-IT" sz="2000" u="none" strike="noStrike" dirty="0">
                          <a:effectLst/>
                        </a:rPr>
                        <a:t>cereali</a:t>
                      </a:r>
                      <a:r>
                        <a:rPr lang="it-IT" sz="2000" dirty="0">
                          <a:effectLst/>
                        </a:rPr>
                        <a:t> e nei germogli. Il suo indice glicemico è 109 </a:t>
                      </a:r>
                      <a:endParaRPr lang="it-IT" sz="2000" dirty="0">
                        <a:effectLst/>
                        <a:latin typeface="Calibri"/>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19396060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3886837432"/>
              </p:ext>
            </p:extLst>
          </p:nvPr>
        </p:nvGraphicFramePr>
        <p:xfrm>
          <a:off x="251520" y="188640"/>
          <a:ext cx="8270688" cy="3384376"/>
        </p:xfrm>
        <a:graphic>
          <a:graphicData uri="http://schemas.openxmlformats.org/drawingml/2006/table">
            <a:tbl>
              <a:tblPr firstRow="1" firstCol="1" bandRow="1">
                <a:tableStyleId>{5C22544A-7EE6-4342-B048-85BDC9FD1C3A}</a:tableStyleId>
              </a:tblPr>
              <a:tblGrid>
                <a:gridCol w="2271807"/>
                <a:gridCol w="5998881"/>
              </a:tblGrid>
              <a:tr h="1212325">
                <a:tc gridSpan="2">
                  <a:txBody>
                    <a:bodyPr/>
                    <a:lstStyle/>
                    <a:p>
                      <a:pPr algn="ctr">
                        <a:lnSpc>
                          <a:spcPct val="115000"/>
                        </a:lnSpc>
                      </a:pPr>
                      <a:r>
                        <a:rPr lang="it-IT" sz="2800" cap="small" dirty="0">
                          <a:effectLst/>
                        </a:rPr>
                        <a:t>Oligosaccaridi</a:t>
                      </a:r>
                      <a:endParaRPr lang="it-IT" sz="2800" b="1" dirty="0">
                        <a:solidFill>
                          <a:srgbClr val="565656"/>
                        </a:solidFill>
                        <a:effectLst/>
                        <a:latin typeface="Calibri"/>
                        <a:ea typeface="Times New Roman"/>
                      </a:endParaRPr>
                    </a:p>
                  </a:txBody>
                  <a:tcPr marL="9525" marR="9525" marT="9525" marB="9525" anchor="ctr"/>
                </a:tc>
                <a:tc hMerge="1">
                  <a:txBody>
                    <a:bodyPr/>
                    <a:lstStyle/>
                    <a:p>
                      <a:endParaRPr lang="it-IT"/>
                    </a:p>
                  </a:txBody>
                  <a:tcPr/>
                </a:tc>
              </a:tr>
              <a:tr h="2172051">
                <a:tc>
                  <a:txBody>
                    <a:bodyPr/>
                    <a:lstStyle/>
                    <a:p>
                      <a:pPr>
                        <a:lnSpc>
                          <a:spcPct val="115000"/>
                        </a:lnSpc>
                        <a:spcAft>
                          <a:spcPts val="1000"/>
                        </a:spcAft>
                      </a:pPr>
                      <a:r>
                        <a:rPr lang="it-IT" sz="2400" u="none" strike="noStrike" dirty="0">
                          <a:effectLst/>
                        </a:rPr>
                        <a:t>MALTODESTRINE</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a:effectLst/>
                        </a:rPr>
                        <a:t>Le </a:t>
                      </a:r>
                      <a:r>
                        <a:rPr lang="it-IT" sz="2000" dirty="0" err="1">
                          <a:effectLst/>
                        </a:rPr>
                        <a:t>maltodestrine</a:t>
                      </a:r>
                      <a:r>
                        <a:rPr lang="it-IT" sz="2000" dirty="0">
                          <a:effectLst/>
                        </a:rPr>
                        <a:t> sono oligosaccaridi derivanti dal processo di idrolisi degli amidi. Vengono impiegate come </a:t>
                      </a:r>
                      <a:r>
                        <a:rPr lang="it-IT" sz="2000" u="none" strike="noStrike" dirty="0">
                          <a:effectLst/>
                        </a:rPr>
                        <a:t>integratori energetici</a:t>
                      </a:r>
                      <a:r>
                        <a:rPr lang="it-IT" sz="2000" dirty="0">
                          <a:effectLst/>
                        </a:rPr>
                        <a:t> e possono essere utili negli sport di durata. Forniscono energia a breve e medio termine senza affaticare troppo l'</a:t>
                      </a:r>
                      <a:r>
                        <a:rPr lang="it-IT" sz="2000" u="none" strike="noStrike" dirty="0">
                          <a:effectLst/>
                        </a:rPr>
                        <a:t>apparato digerente</a:t>
                      </a:r>
                      <a:r>
                        <a:rPr lang="it-IT" sz="2000" dirty="0">
                          <a:effectLst/>
                        </a:rPr>
                        <a:t>. </a:t>
                      </a:r>
                      <a:endParaRPr lang="it-IT" sz="2000" dirty="0">
                        <a:effectLst/>
                        <a:latin typeface="Calibri"/>
                        <a:ea typeface="Calibri"/>
                        <a:cs typeface="Times New Roman"/>
                      </a:endParaRPr>
                    </a:p>
                  </a:txBody>
                  <a:tcPr marL="9525" marR="9525" marT="9525" marB="9525" anchor="ctr"/>
                </a:tc>
              </a:tr>
            </a:tbl>
          </a:graphicData>
        </a:graphic>
      </p:graphicFrame>
      <p:sp>
        <p:nvSpPr>
          <p:cNvPr id="3" name="Rettangolo 2"/>
          <p:cNvSpPr/>
          <p:nvPr/>
        </p:nvSpPr>
        <p:spPr>
          <a:xfrm>
            <a:off x="107504" y="4257670"/>
            <a:ext cx="8928992" cy="2123658"/>
          </a:xfrm>
          <a:prstGeom prst="rect">
            <a:avLst/>
          </a:prstGeom>
        </p:spPr>
        <p:txBody>
          <a:bodyPr wrap="square">
            <a:spAutoFit/>
          </a:bodyPr>
          <a:lstStyle/>
          <a:p>
            <a:pPr algn="just"/>
            <a:r>
              <a:rPr lang="it-IT" sz="2200" b="1" dirty="0"/>
              <a:t>I polisaccaridi si formano dall'unione di numerosi monosaccaridi (da 10 a migliaia) tramite legami glicosidici. Si distinguono polisaccaridi vegetali (amidi e fibre) e polisaccaridi di origine animale (glicogeno). I polisaccaridi contenenti un unico tipo di zuccheri vengono chiamati </a:t>
            </a:r>
            <a:r>
              <a:rPr lang="it-IT" sz="2200" b="1" dirty="0" err="1"/>
              <a:t>omopolisaccaridi</a:t>
            </a:r>
            <a:r>
              <a:rPr lang="it-IT" sz="2200" b="1" dirty="0"/>
              <a:t>, mentre quelli contenenti tipi diversi di monosaccaridi vengono detti </a:t>
            </a:r>
            <a:r>
              <a:rPr lang="it-IT" sz="2200" b="1" dirty="0" err="1"/>
              <a:t>eteropolisaccaridi</a:t>
            </a:r>
            <a:r>
              <a:rPr lang="it-IT" sz="2200" b="1" dirty="0"/>
              <a:t>.</a:t>
            </a:r>
          </a:p>
        </p:txBody>
      </p:sp>
    </p:spTree>
    <p:extLst>
      <p:ext uri="{BB962C8B-B14F-4D97-AF65-F5344CB8AC3E}">
        <p14:creationId xmlns:p14="http://schemas.microsoft.com/office/powerpoint/2010/main" val="3409661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1428340397"/>
              </p:ext>
            </p:extLst>
          </p:nvPr>
        </p:nvGraphicFramePr>
        <p:xfrm>
          <a:off x="179512" y="0"/>
          <a:ext cx="8784976" cy="6785737"/>
        </p:xfrm>
        <a:graphic>
          <a:graphicData uri="http://schemas.openxmlformats.org/drawingml/2006/table">
            <a:tbl>
              <a:tblPr firstRow="1" firstCol="1" bandRow="1">
                <a:tableStyleId>{5C22544A-7EE6-4342-B048-85BDC9FD1C3A}</a:tableStyleId>
              </a:tblPr>
              <a:tblGrid>
                <a:gridCol w="1800200"/>
                <a:gridCol w="6984776"/>
              </a:tblGrid>
              <a:tr h="476672">
                <a:tc gridSpan="2">
                  <a:txBody>
                    <a:bodyPr/>
                    <a:lstStyle/>
                    <a:p>
                      <a:pPr algn="ctr">
                        <a:lnSpc>
                          <a:spcPct val="115000"/>
                        </a:lnSpc>
                      </a:pPr>
                      <a:r>
                        <a:rPr lang="it-IT" sz="2800" cap="small" dirty="0">
                          <a:effectLst/>
                        </a:rPr>
                        <a:t>Polisaccaridi</a:t>
                      </a:r>
                      <a:endParaRPr lang="it-IT" sz="2800" b="1" dirty="0">
                        <a:solidFill>
                          <a:srgbClr val="565656"/>
                        </a:solidFill>
                        <a:effectLst/>
                        <a:latin typeface="Calibri"/>
                        <a:ea typeface="Times New Roman"/>
                      </a:endParaRPr>
                    </a:p>
                  </a:txBody>
                  <a:tcPr marL="9525" marR="9525" marT="9525" marB="9525" anchor="ctr"/>
                </a:tc>
                <a:tc hMerge="1">
                  <a:txBody>
                    <a:bodyPr/>
                    <a:lstStyle/>
                    <a:p>
                      <a:endParaRPr lang="it-IT"/>
                    </a:p>
                  </a:txBody>
                  <a:tcPr/>
                </a:tc>
              </a:tr>
              <a:tr h="1138665">
                <a:tc>
                  <a:txBody>
                    <a:bodyPr/>
                    <a:lstStyle/>
                    <a:p>
                      <a:pPr>
                        <a:lnSpc>
                          <a:spcPct val="115000"/>
                        </a:lnSpc>
                        <a:spcAft>
                          <a:spcPts val="1000"/>
                        </a:spcAft>
                      </a:pPr>
                      <a:r>
                        <a:rPr lang="it-IT" sz="2400" dirty="0">
                          <a:effectLst/>
                        </a:rPr>
                        <a:t>AMIDO</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a:effectLst/>
                        </a:rPr>
                        <a:t>è la riserva glucidica dei vegetali. Abbonda nei semi, nei cereali; si trova in larga quantità anche in </a:t>
                      </a:r>
                      <a:r>
                        <a:rPr lang="it-IT" sz="2000" u="none" strike="noStrike" dirty="0">
                          <a:effectLst/>
                        </a:rPr>
                        <a:t>piselli</a:t>
                      </a:r>
                      <a:r>
                        <a:rPr lang="it-IT" sz="2000" dirty="0">
                          <a:effectLst/>
                        </a:rPr>
                        <a:t>, </a:t>
                      </a:r>
                      <a:r>
                        <a:rPr lang="it-IT" sz="2000" u="none" strike="noStrike" dirty="0">
                          <a:effectLst/>
                        </a:rPr>
                        <a:t>fagioli</a:t>
                      </a:r>
                      <a:r>
                        <a:rPr lang="it-IT" sz="2000" dirty="0">
                          <a:effectLst/>
                        </a:rPr>
                        <a:t> e patate dolci. In natura è presente in due forme, l'</a:t>
                      </a:r>
                      <a:r>
                        <a:rPr lang="it-IT" sz="2000" u="none" strike="noStrike" dirty="0">
                          <a:effectLst/>
                        </a:rPr>
                        <a:t>amilosio</a:t>
                      </a:r>
                      <a:r>
                        <a:rPr lang="it-IT" sz="2000" dirty="0">
                          <a:effectLst/>
                        </a:rPr>
                        <a:t> e l'</a:t>
                      </a:r>
                      <a:r>
                        <a:rPr lang="it-IT" sz="2000" u="none" strike="noStrike" dirty="0">
                          <a:effectLst/>
                        </a:rPr>
                        <a:t>amilopectina</a:t>
                      </a:r>
                      <a:r>
                        <a:rPr lang="it-IT" sz="2000" dirty="0">
                          <a:effectLst/>
                        </a:rPr>
                        <a:t>. Più è alto il contenuto di amilopectina e più l'alimento è digeribile. </a:t>
                      </a:r>
                      <a:endParaRPr lang="it-IT" sz="2000" dirty="0">
                        <a:effectLst/>
                        <a:latin typeface="Calibri"/>
                        <a:ea typeface="Calibri"/>
                        <a:cs typeface="Times New Roman"/>
                      </a:endParaRPr>
                    </a:p>
                  </a:txBody>
                  <a:tcPr marL="9525" marR="9525" marT="9525" marB="9525" anchor="ctr"/>
                </a:tc>
              </a:tr>
              <a:tr h="2218637">
                <a:tc>
                  <a:txBody>
                    <a:bodyPr/>
                    <a:lstStyle/>
                    <a:p>
                      <a:pPr>
                        <a:lnSpc>
                          <a:spcPct val="115000"/>
                        </a:lnSpc>
                        <a:spcAft>
                          <a:spcPts val="1000"/>
                        </a:spcAft>
                      </a:pPr>
                      <a:r>
                        <a:rPr lang="it-IT" sz="2400" u="none" strike="noStrike" dirty="0">
                          <a:effectLst/>
                        </a:rPr>
                        <a:t>FIBRE</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a:effectLst/>
                        </a:rPr>
                        <a:t>sono polisaccaridi strutturali, tra cui la più importante è la </a:t>
                      </a:r>
                      <a:r>
                        <a:rPr lang="it-IT" sz="2000" u="none" strike="noStrike" dirty="0">
                          <a:effectLst/>
                        </a:rPr>
                        <a:t>cellulosa</a:t>
                      </a:r>
                      <a:r>
                        <a:rPr lang="it-IT" sz="2000" dirty="0">
                          <a:effectLst/>
                        </a:rPr>
                        <a:t>. Il nostro organismo non è in grado di utilizzarle a scopo energetico, ma la loro fermentazione a livello intestinale è essenziale per regolare l'assorbimento dei </a:t>
                      </a:r>
                      <a:r>
                        <a:rPr lang="it-IT" sz="2000" u="none" strike="noStrike" dirty="0">
                          <a:effectLst/>
                        </a:rPr>
                        <a:t>nutrienti</a:t>
                      </a:r>
                      <a:r>
                        <a:rPr lang="it-IT" sz="2000" dirty="0">
                          <a:effectLst/>
                        </a:rPr>
                        <a:t> e per proteggere il nostro organismo da numerose patologie. Si dividono in idrosolubili e non. Le prime </a:t>
                      </a:r>
                      <a:r>
                        <a:rPr lang="it-IT" sz="2000" dirty="0" err="1">
                          <a:effectLst/>
                        </a:rPr>
                        <a:t>chelano</a:t>
                      </a:r>
                      <a:r>
                        <a:rPr lang="it-IT" sz="2000" dirty="0">
                          <a:effectLst/>
                        </a:rPr>
                        <a:t> interferendo con l'assorbimento dei nutrienti, tra cui il </a:t>
                      </a:r>
                      <a:r>
                        <a:rPr lang="it-IT" sz="2000" u="none" strike="noStrike" dirty="0">
                          <a:effectLst/>
                        </a:rPr>
                        <a:t>colesterolo</a:t>
                      </a:r>
                      <a:r>
                        <a:rPr lang="it-IT" sz="2000" dirty="0">
                          <a:effectLst/>
                        </a:rPr>
                        <a:t> , le seconde attirano acqua accelerando lo svuotamento gastrico. Il contributo calorico della fibra nella dieta è nullo. </a:t>
                      </a:r>
                      <a:endParaRPr lang="it-IT" sz="2000" dirty="0">
                        <a:effectLst/>
                        <a:latin typeface="Calibri"/>
                        <a:ea typeface="Calibri"/>
                        <a:cs typeface="Times New Roman"/>
                      </a:endParaRPr>
                    </a:p>
                  </a:txBody>
                  <a:tcPr marL="9525" marR="9525" marT="9525" marB="9525" anchor="ctr"/>
                </a:tc>
              </a:tr>
              <a:tr h="1678651">
                <a:tc>
                  <a:txBody>
                    <a:bodyPr/>
                    <a:lstStyle/>
                    <a:p>
                      <a:pPr>
                        <a:lnSpc>
                          <a:spcPct val="115000"/>
                        </a:lnSpc>
                        <a:spcAft>
                          <a:spcPts val="1000"/>
                        </a:spcAft>
                      </a:pPr>
                      <a:r>
                        <a:rPr lang="it-IT" sz="2400" u="none" strike="noStrike" dirty="0">
                          <a:effectLst/>
                        </a:rPr>
                        <a:t>GLICOGENO</a:t>
                      </a:r>
                      <a:endParaRPr lang="it-IT" sz="2400" dirty="0">
                        <a:effectLst/>
                        <a:latin typeface="Calibri"/>
                        <a:ea typeface="Calibri"/>
                        <a:cs typeface="Times New Roman"/>
                      </a:endParaRPr>
                    </a:p>
                  </a:txBody>
                  <a:tcPr marL="9525" marR="9525" marT="9525" marB="9525" anchor="ctr"/>
                </a:tc>
                <a:tc>
                  <a:txBody>
                    <a:bodyPr/>
                    <a:lstStyle/>
                    <a:p>
                      <a:pPr>
                        <a:lnSpc>
                          <a:spcPct val="115000"/>
                        </a:lnSpc>
                        <a:spcAft>
                          <a:spcPts val="1000"/>
                        </a:spcAft>
                      </a:pPr>
                      <a:r>
                        <a:rPr lang="it-IT" sz="2000" dirty="0">
                          <a:effectLst/>
                        </a:rPr>
                        <a:t>è un polisaccaride simile all'amilopectina utilizzato come fonte di deposito e di riserva energetica primaria. Viene immagazzinato nel fegato e nei </a:t>
                      </a:r>
                      <a:r>
                        <a:rPr lang="it-IT" sz="2000" u="none" strike="noStrike" dirty="0">
                          <a:effectLst/>
                        </a:rPr>
                        <a:t>muscoli</a:t>
                      </a:r>
                      <a:r>
                        <a:rPr lang="it-IT" sz="2000" dirty="0">
                          <a:effectLst/>
                        </a:rPr>
                        <a:t> fino ad un massimo di 400-500 grammi. Il glicogeno presente negli animali viene quasi completamente degradato al momento </a:t>
                      </a:r>
                      <a:r>
                        <a:rPr lang="it-IT" sz="2000" dirty="0" smtClean="0">
                          <a:effectLst/>
                        </a:rPr>
                        <a:t>della macellazione. </a:t>
                      </a:r>
                      <a:endParaRPr lang="it-IT" sz="2000" dirty="0">
                        <a:effectLst/>
                        <a:latin typeface="Calibri"/>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4163808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1908046286"/>
              </p:ext>
            </p:extLst>
          </p:nvPr>
        </p:nvGraphicFramePr>
        <p:xfrm>
          <a:off x="621792" y="476676"/>
          <a:ext cx="7900416" cy="5834023"/>
        </p:xfrm>
        <a:graphic>
          <a:graphicData uri="http://schemas.openxmlformats.org/drawingml/2006/table">
            <a:tbl>
              <a:tblPr firstRow="1" firstCol="1" bandRow="1">
                <a:tableStyleId>{5C22544A-7EE6-4342-B048-85BDC9FD1C3A}</a:tableStyleId>
              </a:tblPr>
              <a:tblGrid>
                <a:gridCol w="2287583"/>
                <a:gridCol w="2759250"/>
                <a:gridCol w="2853583"/>
              </a:tblGrid>
              <a:tr h="692048">
                <a:tc gridSpan="3">
                  <a:txBody>
                    <a:bodyPr/>
                    <a:lstStyle/>
                    <a:p>
                      <a:pPr algn="ctr">
                        <a:lnSpc>
                          <a:spcPct val="115000"/>
                        </a:lnSpc>
                        <a:spcBef>
                          <a:spcPts val="975"/>
                        </a:spcBef>
                        <a:spcAft>
                          <a:spcPts val="975"/>
                        </a:spcAft>
                      </a:pPr>
                      <a:r>
                        <a:rPr lang="it-IT" sz="2800" cap="all" dirty="0">
                          <a:effectLst/>
                        </a:rPr>
                        <a:t>Proporzioni di amilosio e amilopectina nella molecola di amido di diversa provenienza</a:t>
                      </a:r>
                      <a:endParaRPr lang="it-IT" sz="2800" b="1" cap="all" dirty="0">
                        <a:effectLst/>
                        <a:latin typeface="Calibri"/>
                        <a:ea typeface="Times New Roman"/>
                      </a:endParaRPr>
                    </a:p>
                  </a:txBody>
                  <a:tcPr marL="0" marR="0" marT="0" marB="0" anchor="ctr"/>
                </a:tc>
                <a:tc hMerge="1">
                  <a:txBody>
                    <a:bodyPr/>
                    <a:lstStyle/>
                    <a:p>
                      <a:endParaRPr lang="it-IT"/>
                    </a:p>
                  </a:txBody>
                  <a:tcPr/>
                </a:tc>
                <a:tc hMerge="1">
                  <a:txBody>
                    <a:bodyPr/>
                    <a:lstStyle/>
                    <a:p>
                      <a:endParaRPr lang="it-IT"/>
                    </a:p>
                  </a:txBody>
                  <a:tcPr/>
                </a:tc>
              </a:tr>
              <a:tr h="944362">
                <a:tc>
                  <a:txBody>
                    <a:bodyPr/>
                    <a:lstStyle/>
                    <a:p>
                      <a:pPr marR="47625" algn="ctr">
                        <a:lnSpc>
                          <a:spcPct val="150000"/>
                        </a:lnSpc>
                        <a:spcAft>
                          <a:spcPts val="0"/>
                        </a:spcAft>
                      </a:pPr>
                      <a:r>
                        <a:rPr lang="it-IT" sz="2400" cap="small" baseline="0" dirty="0">
                          <a:effectLst/>
                        </a:rPr>
                        <a:t>Alimenti</a:t>
                      </a:r>
                      <a:endParaRPr lang="it-IT" sz="2400" cap="small" baseline="0" dirty="0">
                        <a:effectLst/>
                        <a:latin typeface="Calibri"/>
                        <a:ea typeface="Times New Roman"/>
                      </a:endParaRPr>
                    </a:p>
                  </a:txBody>
                  <a:tcPr marL="0" marR="0" marT="0" marB="0" anchor="ctr"/>
                </a:tc>
                <a:tc>
                  <a:txBody>
                    <a:bodyPr/>
                    <a:lstStyle/>
                    <a:p>
                      <a:pPr marR="47625" algn="ctr">
                        <a:lnSpc>
                          <a:spcPct val="150000"/>
                        </a:lnSpc>
                        <a:spcAft>
                          <a:spcPts val="0"/>
                        </a:spcAft>
                      </a:pPr>
                      <a:r>
                        <a:rPr lang="it-IT" sz="2400" cap="small" baseline="0" dirty="0">
                          <a:effectLst/>
                        </a:rPr>
                        <a:t>Amilosio (%)</a:t>
                      </a:r>
                      <a:endParaRPr lang="it-IT" sz="2400" cap="small" baseline="0" dirty="0">
                        <a:effectLst/>
                        <a:latin typeface="Calibri"/>
                        <a:ea typeface="Times New Roman"/>
                      </a:endParaRPr>
                    </a:p>
                  </a:txBody>
                  <a:tcPr marL="0" marR="0" marT="0" marB="0" anchor="ctr"/>
                </a:tc>
                <a:tc>
                  <a:txBody>
                    <a:bodyPr/>
                    <a:lstStyle/>
                    <a:p>
                      <a:pPr marR="47625" algn="ctr">
                        <a:lnSpc>
                          <a:spcPct val="150000"/>
                        </a:lnSpc>
                        <a:spcAft>
                          <a:spcPts val="0"/>
                        </a:spcAft>
                      </a:pPr>
                      <a:r>
                        <a:rPr lang="it-IT" sz="2400" cap="small" baseline="0" dirty="0">
                          <a:effectLst/>
                        </a:rPr>
                        <a:t>Amilopectina (%)</a:t>
                      </a:r>
                      <a:endParaRPr lang="it-IT" sz="2400" cap="small" baseline="0" dirty="0">
                        <a:effectLst/>
                        <a:latin typeface="Calibri"/>
                        <a:ea typeface="Times New Roman"/>
                      </a:endParaRPr>
                    </a:p>
                  </a:txBody>
                  <a:tcPr marL="0" marR="0" marT="0" marB="0" anchor="ctr"/>
                </a:tc>
              </a:tr>
              <a:tr h="781641">
                <a:tc>
                  <a:txBody>
                    <a:bodyPr/>
                    <a:lstStyle/>
                    <a:p>
                      <a:pPr marR="46990" algn="just">
                        <a:lnSpc>
                          <a:spcPct val="150000"/>
                        </a:lnSpc>
                        <a:spcAft>
                          <a:spcPts val="0"/>
                        </a:spcAft>
                      </a:pPr>
                      <a:r>
                        <a:rPr lang="it-IT" sz="2600" u="none" strike="noStrike" cap="small" baseline="0" dirty="0">
                          <a:effectLst/>
                        </a:rPr>
                        <a:t>frumento</a:t>
                      </a:r>
                      <a:endParaRPr lang="it-IT" sz="2600" cap="small" baseline="0" dirty="0">
                        <a:effectLst/>
                        <a:latin typeface="Calibri"/>
                        <a:ea typeface="Times New Roman"/>
                      </a:endParaRPr>
                    </a:p>
                  </a:txBody>
                  <a:tcPr marL="0" marR="0" marT="0" marB="0" anchor="ctr"/>
                </a:tc>
                <a:tc>
                  <a:txBody>
                    <a:bodyPr/>
                    <a:lstStyle/>
                    <a:p>
                      <a:pPr marR="46990" algn="ctr">
                        <a:lnSpc>
                          <a:spcPct val="150000"/>
                        </a:lnSpc>
                        <a:spcAft>
                          <a:spcPts val="0"/>
                        </a:spcAft>
                      </a:pPr>
                      <a:r>
                        <a:rPr lang="it-IT" sz="2400" dirty="0">
                          <a:effectLst/>
                        </a:rPr>
                        <a:t>25,0</a:t>
                      </a:r>
                      <a:endParaRPr lang="it-IT" sz="2400" dirty="0">
                        <a:effectLst/>
                        <a:latin typeface="Calibri"/>
                        <a:ea typeface="Times New Roman"/>
                      </a:endParaRPr>
                    </a:p>
                  </a:txBody>
                  <a:tcPr marL="0" marR="0" marT="0" marB="0" anchor="ctr"/>
                </a:tc>
                <a:tc>
                  <a:txBody>
                    <a:bodyPr/>
                    <a:lstStyle/>
                    <a:p>
                      <a:pPr marR="46990" algn="ctr">
                        <a:lnSpc>
                          <a:spcPct val="150000"/>
                        </a:lnSpc>
                        <a:spcAft>
                          <a:spcPts val="0"/>
                        </a:spcAft>
                      </a:pPr>
                      <a:r>
                        <a:rPr lang="it-IT" sz="2400">
                          <a:effectLst/>
                        </a:rPr>
                        <a:t>75,0</a:t>
                      </a:r>
                      <a:endParaRPr lang="it-IT" sz="2400">
                        <a:effectLst/>
                        <a:latin typeface="Calibri"/>
                        <a:ea typeface="Times New Roman"/>
                      </a:endParaRPr>
                    </a:p>
                  </a:txBody>
                  <a:tcPr marL="0" marR="0" marT="0" marB="0" anchor="ctr"/>
                </a:tc>
              </a:tr>
              <a:tr h="781641">
                <a:tc>
                  <a:txBody>
                    <a:bodyPr/>
                    <a:lstStyle/>
                    <a:p>
                      <a:pPr marR="46990" algn="just">
                        <a:lnSpc>
                          <a:spcPct val="150000"/>
                        </a:lnSpc>
                        <a:spcAft>
                          <a:spcPts val="0"/>
                        </a:spcAft>
                      </a:pPr>
                      <a:r>
                        <a:rPr lang="it-IT" sz="2600" u="none" strike="noStrike" cap="small" baseline="0" dirty="0">
                          <a:effectLst/>
                        </a:rPr>
                        <a:t>mais</a:t>
                      </a:r>
                      <a:endParaRPr lang="it-IT" sz="2600" cap="small" baseline="0" dirty="0">
                        <a:effectLst/>
                        <a:latin typeface="Calibri"/>
                        <a:ea typeface="Times New Roman"/>
                      </a:endParaRPr>
                    </a:p>
                  </a:txBody>
                  <a:tcPr marL="0" marR="0" marT="0" marB="0" anchor="ctr"/>
                </a:tc>
                <a:tc>
                  <a:txBody>
                    <a:bodyPr/>
                    <a:lstStyle/>
                    <a:p>
                      <a:pPr marR="46990" algn="ctr">
                        <a:lnSpc>
                          <a:spcPct val="150000"/>
                        </a:lnSpc>
                        <a:spcAft>
                          <a:spcPts val="0"/>
                        </a:spcAft>
                      </a:pPr>
                      <a:r>
                        <a:rPr lang="it-IT" sz="2400" dirty="0">
                          <a:effectLst/>
                        </a:rPr>
                        <a:t>24,0</a:t>
                      </a:r>
                      <a:endParaRPr lang="it-IT" sz="2400" dirty="0">
                        <a:effectLst/>
                        <a:latin typeface="Calibri"/>
                        <a:ea typeface="Times New Roman"/>
                      </a:endParaRPr>
                    </a:p>
                  </a:txBody>
                  <a:tcPr marL="0" marR="0" marT="0" marB="0" anchor="ctr"/>
                </a:tc>
                <a:tc>
                  <a:txBody>
                    <a:bodyPr/>
                    <a:lstStyle/>
                    <a:p>
                      <a:pPr marR="46990" algn="ctr">
                        <a:lnSpc>
                          <a:spcPct val="150000"/>
                        </a:lnSpc>
                        <a:spcAft>
                          <a:spcPts val="0"/>
                        </a:spcAft>
                      </a:pPr>
                      <a:r>
                        <a:rPr lang="it-IT" sz="2400" dirty="0">
                          <a:effectLst/>
                        </a:rPr>
                        <a:t>76,0</a:t>
                      </a:r>
                      <a:endParaRPr lang="it-IT" sz="2400" dirty="0">
                        <a:effectLst/>
                        <a:latin typeface="Calibri"/>
                        <a:ea typeface="Times New Roman"/>
                      </a:endParaRPr>
                    </a:p>
                  </a:txBody>
                  <a:tcPr marL="0" marR="0" marT="0" marB="0" anchor="ctr"/>
                </a:tc>
              </a:tr>
              <a:tr h="781641">
                <a:tc>
                  <a:txBody>
                    <a:bodyPr/>
                    <a:lstStyle/>
                    <a:p>
                      <a:pPr marR="46990" algn="just">
                        <a:lnSpc>
                          <a:spcPct val="150000"/>
                        </a:lnSpc>
                        <a:spcAft>
                          <a:spcPts val="0"/>
                        </a:spcAft>
                      </a:pPr>
                      <a:r>
                        <a:rPr lang="it-IT" sz="2600" u="none" strike="noStrike" cap="small" baseline="0" dirty="0">
                          <a:effectLst/>
                        </a:rPr>
                        <a:t>riso</a:t>
                      </a:r>
                      <a:endParaRPr lang="it-IT" sz="2600" cap="small" baseline="0" dirty="0">
                        <a:effectLst/>
                        <a:latin typeface="Calibri"/>
                        <a:ea typeface="Times New Roman"/>
                      </a:endParaRPr>
                    </a:p>
                  </a:txBody>
                  <a:tcPr marL="0" marR="0" marT="0" marB="0" anchor="ctr"/>
                </a:tc>
                <a:tc>
                  <a:txBody>
                    <a:bodyPr/>
                    <a:lstStyle/>
                    <a:p>
                      <a:pPr marR="46990" algn="ctr">
                        <a:lnSpc>
                          <a:spcPct val="150000"/>
                        </a:lnSpc>
                        <a:spcAft>
                          <a:spcPts val="0"/>
                        </a:spcAft>
                      </a:pPr>
                      <a:r>
                        <a:rPr lang="it-IT" sz="2400" dirty="0">
                          <a:effectLst/>
                        </a:rPr>
                        <a:t>18,5</a:t>
                      </a:r>
                      <a:endParaRPr lang="it-IT" sz="2400" dirty="0">
                        <a:effectLst/>
                        <a:latin typeface="Calibri"/>
                        <a:ea typeface="Times New Roman"/>
                      </a:endParaRPr>
                    </a:p>
                  </a:txBody>
                  <a:tcPr marL="0" marR="0" marT="0" marB="0" anchor="ctr"/>
                </a:tc>
                <a:tc>
                  <a:txBody>
                    <a:bodyPr/>
                    <a:lstStyle/>
                    <a:p>
                      <a:pPr marR="46990" algn="ctr">
                        <a:lnSpc>
                          <a:spcPct val="150000"/>
                        </a:lnSpc>
                        <a:spcAft>
                          <a:spcPts val="0"/>
                        </a:spcAft>
                      </a:pPr>
                      <a:r>
                        <a:rPr lang="it-IT" sz="2400" dirty="0">
                          <a:effectLst/>
                        </a:rPr>
                        <a:t>81,5</a:t>
                      </a:r>
                      <a:endParaRPr lang="it-IT" sz="2400" dirty="0">
                        <a:effectLst/>
                        <a:latin typeface="Calibri"/>
                        <a:ea typeface="Times New Roman"/>
                      </a:endParaRPr>
                    </a:p>
                  </a:txBody>
                  <a:tcPr marL="0" marR="0" marT="0" marB="0" anchor="ctr"/>
                </a:tc>
              </a:tr>
              <a:tr h="781641">
                <a:tc>
                  <a:txBody>
                    <a:bodyPr/>
                    <a:lstStyle/>
                    <a:p>
                      <a:pPr marR="46990" algn="just">
                        <a:lnSpc>
                          <a:spcPct val="150000"/>
                        </a:lnSpc>
                        <a:spcAft>
                          <a:spcPts val="0"/>
                        </a:spcAft>
                      </a:pPr>
                      <a:r>
                        <a:rPr lang="it-IT" sz="2600" cap="small" baseline="0" dirty="0">
                          <a:effectLst/>
                        </a:rPr>
                        <a:t>patate </a:t>
                      </a:r>
                      <a:endParaRPr lang="it-IT" sz="2600" cap="small" baseline="0" dirty="0">
                        <a:effectLst/>
                        <a:latin typeface="Calibri"/>
                        <a:ea typeface="Times New Roman"/>
                      </a:endParaRPr>
                    </a:p>
                  </a:txBody>
                  <a:tcPr marL="0" marR="0" marT="0" marB="0" anchor="ctr"/>
                </a:tc>
                <a:tc>
                  <a:txBody>
                    <a:bodyPr/>
                    <a:lstStyle/>
                    <a:p>
                      <a:pPr marR="46990" algn="ctr">
                        <a:lnSpc>
                          <a:spcPct val="150000"/>
                        </a:lnSpc>
                        <a:spcAft>
                          <a:spcPts val="0"/>
                        </a:spcAft>
                      </a:pPr>
                      <a:r>
                        <a:rPr lang="it-IT" sz="2400">
                          <a:effectLst/>
                        </a:rPr>
                        <a:t>20,0</a:t>
                      </a:r>
                      <a:endParaRPr lang="it-IT" sz="2400">
                        <a:effectLst/>
                        <a:latin typeface="Calibri"/>
                        <a:ea typeface="Times New Roman"/>
                      </a:endParaRPr>
                    </a:p>
                  </a:txBody>
                  <a:tcPr marL="0" marR="0" marT="0" marB="0" anchor="ctr"/>
                </a:tc>
                <a:tc>
                  <a:txBody>
                    <a:bodyPr/>
                    <a:lstStyle/>
                    <a:p>
                      <a:pPr marR="46990" algn="ctr">
                        <a:lnSpc>
                          <a:spcPct val="150000"/>
                        </a:lnSpc>
                        <a:spcAft>
                          <a:spcPts val="0"/>
                        </a:spcAft>
                      </a:pPr>
                      <a:r>
                        <a:rPr lang="it-IT" sz="2400" dirty="0">
                          <a:effectLst/>
                        </a:rPr>
                        <a:t>80,0</a:t>
                      </a:r>
                      <a:endParaRPr lang="it-IT" sz="2400" dirty="0">
                        <a:effectLst/>
                        <a:latin typeface="Calibri"/>
                        <a:ea typeface="Times New Roman"/>
                      </a:endParaRPr>
                    </a:p>
                  </a:txBody>
                  <a:tcPr marL="0" marR="0" marT="0" marB="0" anchor="ctr"/>
                </a:tc>
              </a:tr>
              <a:tr h="781641">
                <a:tc>
                  <a:txBody>
                    <a:bodyPr/>
                    <a:lstStyle/>
                    <a:p>
                      <a:pPr marR="46990" algn="just">
                        <a:lnSpc>
                          <a:spcPct val="150000"/>
                        </a:lnSpc>
                        <a:spcAft>
                          <a:spcPts val="0"/>
                        </a:spcAft>
                      </a:pPr>
                      <a:r>
                        <a:rPr lang="it-IT" sz="2600" cap="small" baseline="0" dirty="0">
                          <a:effectLst/>
                        </a:rPr>
                        <a:t>tapioca</a:t>
                      </a:r>
                      <a:endParaRPr lang="it-IT" sz="2600" cap="small" baseline="0" dirty="0">
                        <a:effectLst/>
                        <a:latin typeface="Calibri"/>
                        <a:ea typeface="Times New Roman"/>
                      </a:endParaRPr>
                    </a:p>
                  </a:txBody>
                  <a:tcPr marL="0" marR="0" marT="0" marB="0" anchor="ctr"/>
                </a:tc>
                <a:tc>
                  <a:txBody>
                    <a:bodyPr/>
                    <a:lstStyle/>
                    <a:p>
                      <a:pPr marR="46990" algn="ctr">
                        <a:lnSpc>
                          <a:spcPct val="150000"/>
                        </a:lnSpc>
                        <a:spcAft>
                          <a:spcPts val="0"/>
                        </a:spcAft>
                      </a:pPr>
                      <a:r>
                        <a:rPr lang="it-IT" sz="2400">
                          <a:effectLst/>
                        </a:rPr>
                        <a:t>16,7</a:t>
                      </a:r>
                      <a:endParaRPr lang="it-IT" sz="2400">
                        <a:effectLst/>
                        <a:latin typeface="Calibri"/>
                        <a:ea typeface="Times New Roman"/>
                      </a:endParaRPr>
                    </a:p>
                  </a:txBody>
                  <a:tcPr marL="0" marR="0" marT="0" marB="0" anchor="ctr"/>
                </a:tc>
                <a:tc>
                  <a:txBody>
                    <a:bodyPr/>
                    <a:lstStyle/>
                    <a:p>
                      <a:pPr marR="46990" algn="ctr">
                        <a:lnSpc>
                          <a:spcPct val="150000"/>
                        </a:lnSpc>
                        <a:spcAft>
                          <a:spcPts val="0"/>
                        </a:spcAft>
                      </a:pPr>
                      <a:r>
                        <a:rPr lang="it-IT" sz="2400" dirty="0">
                          <a:effectLst/>
                        </a:rPr>
                        <a:t>83,3</a:t>
                      </a:r>
                      <a:endParaRPr lang="it-IT" sz="2400" dirty="0">
                        <a:effectLst/>
                        <a:latin typeface="Calibri"/>
                        <a:ea typeface="Times New Roman"/>
                      </a:endParaRPr>
                    </a:p>
                  </a:txBody>
                  <a:tcPr marL="0" marR="0" marT="0" marB="0" anchor="ctr"/>
                </a:tc>
              </a:tr>
            </a:tbl>
          </a:graphicData>
        </a:graphic>
      </p:graphicFrame>
    </p:spTree>
    <p:extLst>
      <p:ext uri="{BB962C8B-B14F-4D97-AF65-F5344CB8AC3E}">
        <p14:creationId xmlns:p14="http://schemas.microsoft.com/office/powerpoint/2010/main" val="17956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332656"/>
            <a:ext cx="8784976" cy="4647426"/>
          </a:xfrm>
          <a:prstGeom prst="rect">
            <a:avLst/>
          </a:prstGeom>
        </p:spPr>
        <p:txBody>
          <a:bodyPr wrap="square">
            <a:spAutoFit/>
          </a:bodyPr>
          <a:lstStyle/>
          <a:p>
            <a:pPr algn="ctr"/>
            <a:r>
              <a:rPr lang="it-IT" sz="2800" b="1" cap="small" dirty="0"/>
              <a:t>Digestione e assorbimento dei </a:t>
            </a:r>
            <a:r>
              <a:rPr lang="it-IT" sz="2800" b="1" cap="small" dirty="0" smtClean="0"/>
              <a:t>carboidrati</a:t>
            </a:r>
          </a:p>
          <a:p>
            <a:pPr algn="ctr"/>
            <a:endParaRPr lang="it-IT" sz="2800" b="1" cap="small" dirty="0" smtClean="0"/>
          </a:p>
          <a:p>
            <a:pPr algn="just"/>
            <a:r>
              <a:rPr lang="it-IT" sz="2400" b="1" dirty="0" smtClean="0"/>
              <a:t>La </a:t>
            </a:r>
            <a:r>
              <a:rPr lang="it-IT" sz="2400" b="1" dirty="0"/>
              <a:t>digestione dei carboidrati inizia in bocca dove gli enzimi della saliva iniziano la scissione dei carboidrati complessi. Nello </a:t>
            </a:r>
            <a:r>
              <a:rPr lang="it-IT" sz="2400" b="1" dirty="0" smtClean="0"/>
              <a:t>stomaco l'azione </a:t>
            </a:r>
            <a:r>
              <a:rPr lang="it-IT" sz="2400" b="1" dirty="0"/>
              <a:t>degli enzimi salivari viene interrotta dall'ambiente acido e riprende nell'intestino tenue dove, grazie ai succhi pancreatici (enzima α-amilasi), i polisaccaridi vengono ridotti a monosaccaridi. </a:t>
            </a:r>
          </a:p>
          <a:p>
            <a:pPr algn="just"/>
            <a:r>
              <a:rPr lang="it-IT" sz="2400" b="1" dirty="0"/>
              <a:t>Mentre il glucosio viene assorbito rapidamente (sia per gradiente osmotico, sia per trasporto attivo), il fruttosio viene assorbito più lentamente, attraverso un meccanismo di diffusione facilitata, che sta alla base del suo basso indice glicemico. </a:t>
            </a:r>
          </a:p>
          <a:p>
            <a:pPr algn="just"/>
            <a:r>
              <a:rPr lang="it-IT" sz="2400" b="1" dirty="0"/>
              <a:t> </a:t>
            </a:r>
          </a:p>
        </p:txBody>
      </p:sp>
      <p:graphicFrame>
        <p:nvGraphicFramePr>
          <p:cNvPr id="3" name="Diagramma 2"/>
          <p:cNvGraphicFramePr/>
          <p:nvPr>
            <p:extLst>
              <p:ext uri="{D42A27DB-BD31-4B8C-83A1-F6EECF244321}">
                <p14:modId xmlns:p14="http://schemas.microsoft.com/office/powerpoint/2010/main" val="2132887385"/>
              </p:ext>
            </p:extLst>
          </p:nvPr>
        </p:nvGraphicFramePr>
        <p:xfrm>
          <a:off x="5658941" y="4531196"/>
          <a:ext cx="3449563" cy="2210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597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188640"/>
            <a:ext cx="9144000" cy="523220"/>
          </a:xfrm>
          <a:prstGeom prst="rect">
            <a:avLst/>
          </a:prstGeom>
        </p:spPr>
        <p:txBody>
          <a:bodyPr wrap="square">
            <a:spAutoFit/>
          </a:bodyPr>
          <a:lstStyle/>
          <a:p>
            <a:pPr algn="ctr"/>
            <a:r>
              <a:rPr lang="it-IT" sz="2800" b="1" cap="all" dirty="0"/>
              <a:t>Carboidrati: Funzioni e Ruolo nella Dieta </a:t>
            </a:r>
            <a:endParaRPr lang="it-IT" sz="2800" dirty="0"/>
          </a:p>
        </p:txBody>
      </p:sp>
      <p:sp>
        <p:nvSpPr>
          <p:cNvPr id="5" name="CasellaDiTesto 4"/>
          <p:cNvSpPr txBox="1"/>
          <p:nvPr/>
        </p:nvSpPr>
        <p:spPr>
          <a:xfrm>
            <a:off x="179512" y="1340763"/>
            <a:ext cx="8650758" cy="5170646"/>
          </a:xfrm>
          <a:prstGeom prst="rect">
            <a:avLst/>
          </a:prstGeom>
          <a:noFill/>
        </p:spPr>
        <p:txBody>
          <a:bodyPr wrap="square" rtlCol="0">
            <a:spAutoFit/>
          </a:bodyPr>
          <a:lstStyle/>
          <a:p>
            <a:pPr algn="just"/>
            <a:r>
              <a:rPr lang="it-IT" sz="2200" b="1" dirty="0"/>
              <a:t>I carboidrati rappresentano la nostra fonte energetica principale soprattutto durante l'attività fisica intensa. </a:t>
            </a:r>
            <a:endParaRPr lang="it-IT" sz="2200" b="1" dirty="0" smtClean="0"/>
          </a:p>
          <a:p>
            <a:pPr algn="just"/>
            <a:r>
              <a:rPr lang="it-IT" sz="2200" b="1" dirty="0" smtClean="0"/>
              <a:t>Hanno </a:t>
            </a:r>
            <a:r>
              <a:rPr lang="it-IT" sz="2200" b="1" dirty="0"/>
              <a:t>anche funzione plastica ed intervengono </a:t>
            </a:r>
            <a:r>
              <a:rPr lang="it-IT" sz="2200" b="1" dirty="0" smtClean="0"/>
              <a:t>nella </a:t>
            </a:r>
            <a:r>
              <a:rPr lang="it-IT" sz="2200" b="1" dirty="0"/>
              <a:t>formazione di acidi nucleici e strutture nervose.</a:t>
            </a:r>
          </a:p>
          <a:p>
            <a:pPr algn="just"/>
            <a:r>
              <a:rPr lang="it-IT" sz="2200" b="1" dirty="0"/>
              <a:t>Dopo essere stati trasformati in glucosio i </a:t>
            </a:r>
            <a:r>
              <a:rPr lang="it-IT" sz="2200" b="1" dirty="0" smtClean="0"/>
              <a:t>carboidrati possono </a:t>
            </a:r>
            <a:r>
              <a:rPr lang="it-IT" sz="2200" b="1" dirty="0"/>
              <a:t>andare </a:t>
            </a:r>
            <a:r>
              <a:rPr lang="it-IT" sz="2200" b="1" dirty="0" smtClean="0"/>
              <a:t>incontro </a:t>
            </a:r>
            <a:r>
              <a:rPr lang="it-IT" sz="2200" b="1" dirty="0"/>
              <a:t>a tre diversi processi </a:t>
            </a:r>
            <a:r>
              <a:rPr lang="it-IT" sz="2200" b="1" dirty="0" smtClean="0"/>
              <a:t>metabolici:</a:t>
            </a:r>
          </a:p>
          <a:p>
            <a:pPr algn="just"/>
            <a:endParaRPr lang="it-IT" sz="2200" b="1" dirty="0"/>
          </a:p>
          <a:p>
            <a:pPr algn="just"/>
            <a:r>
              <a:rPr lang="it-IT" sz="2200" b="1" dirty="0" smtClean="0"/>
              <a:t>1. possono </a:t>
            </a:r>
            <a:r>
              <a:rPr lang="it-IT" sz="2200" b="1" dirty="0"/>
              <a:t>essere utilizzati dalle cellule per produrre </a:t>
            </a:r>
            <a:endParaRPr lang="it-IT" sz="2200" b="1" dirty="0" smtClean="0"/>
          </a:p>
          <a:p>
            <a:pPr algn="just"/>
            <a:r>
              <a:rPr lang="it-IT" sz="2200" b="1" dirty="0"/>
              <a:t> </a:t>
            </a:r>
            <a:r>
              <a:rPr lang="it-IT" sz="2200" b="1" dirty="0" smtClean="0"/>
              <a:t>    energia </a:t>
            </a:r>
          </a:p>
          <a:p>
            <a:pPr algn="just"/>
            <a:r>
              <a:rPr lang="it-IT" sz="2200" b="1" dirty="0" smtClean="0"/>
              <a:t>2. possono </a:t>
            </a:r>
            <a:r>
              <a:rPr lang="it-IT" sz="2200" b="1" dirty="0"/>
              <a:t>essere immagazzinati nelle riserve </a:t>
            </a:r>
            <a:endParaRPr lang="it-IT" sz="2200" b="1" dirty="0" smtClean="0"/>
          </a:p>
          <a:p>
            <a:pPr algn="just"/>
            <a:r>
              <a:rPr lang="it-IT" sz="2200" b="1" dirty="0" smtClean="0"/>
              <a:t>     epatiche e muscolari </a:t>
            </a:r>
            <a:r>
              <a:rPr lang="it-IT" sz="2200" b="1" dirty="0"/>
              <a:t>sotto forma di </a:t>
            </a:r>
            <a:r>
              <a:rPr lang="it-IT" sz="2200" b="1" dirty="0" smtClean="0"/>
              <a:t>glicogeno </a:t>
            </a:r>
          </a:p>
          <a:p>
            <a:pPr algn="just"/>
            <a:r>
              <a:rPr lang="it-IT" sz="2200" b="1" dirty="0" smtClean="0"/>
              <a:t>3. possono essere </a:t>
            </a:r>
            <a:r>
              <a:rPr lang="it-IT" sz="2200" b="1" dirty="0"/>
              <a:t>trasformati in grasso e depositati </a:t>
            </a:r>
            <a:endParaRPr lang="it-IT" sz="2200" b="1" dirty="0" smtClean="0"/>
          </a:p>
          <a:p>
            <a:pPr algn="just"/>
            <a:r>
              <a:rPr lang="it-IT" sz="2200" b="1" dirty="0" smtClean="0"/>
              <a:t>     come tale</a:t>
            </a:r>
            <a:r>
              <a:rPr lang="it-IT" sz="2200" b="1" dirty="0"/>
              <a:t>, qualora le scorte di glicogeno siano </a:t>
            </a:r>
            <a:endParaRPr lang="it-IT" sz="2200" b="1" dirty="0" smtClean="0"/>
          </a:p>
          <a:p>
            <a:pPr algn="just"/>
            <a:r>
              <a:rPr lang="it-IT" sz="2200" b="1" dirty="0" smtClean="0"/>
              <a:t>     sature .</a:t>
            </a:r>
            <a:endParaRPr lang="it-IT" sz="2200" b="1" dirty="0"/>
          </a:p>
          <a:p>
            <a:endParaRPr lang="it-IT" sz="2200" dirty="0"/>
          </a:p>
        </p:txBody>
      </p:sp>
      <p:pic>
        <p:nvPicPr>
          <p:cNvPr id="7" name="Immagine 6" descr="Carboidrati e glucidi"/>
          <p:cNvPicPr/>
          <p:nvPr/>
        </p:nvPicPr>
        <p:blipFill>
          <a:blip r:embed="rId2">
            <a:extLst>
              <a:ext uri="{28A0092B-C50C-407E-A947-70E740481C1C}">
                <a14:useLocalDpi xmlns:a14="http://schemas.microsoft.com/office/drawing/2010/main" val="0"/>
              </a:ext>
            </a:extLst>
          </a:blip>
          <a:srcRect/>
          <a:stretch>
            <a:fillRect/>
          </a:stretch>
        </p:blipFill>
        <p:spPr bwMode="auto">
          <a:xfrm>
            <a:off x="6588224" y="3212977"/>
            <a:ext cx="2156017" cy="2736304"/>
          </a:xfrm>
          <a:prstGeom prst="rect">
            <a:avLst/>
          </a:prstGeom>
          <a:noFill/>
          <a:ln>
            <a:noFill/>
          </a:ln>
        </p:spPr>
      </p:pic>
    </p:spTree>
    <p:extLst>
      <p:ext uri="{BB962C8B-B14F-4D97-AF65-F5344CB8AC3E}">
        <p14:creationId xmlns:p14="http://schemas.microsoft.com/office/powerpoint/2010/main" val="1956515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829156"/>
            <a:ext cx="8496944" cy="4832092"/>
          </a:xfrm>
          <a:prstGeom prst="rect">
            <a:avLst/>
          </a:prstGeom>
          <a:noFill/>
        </p:spPr>
        <p:txBody>
          <a:bodyPr wrap="square" rtlCol="0">
            <a:spAutoFit/>
          </a:bodyPr>
          <a:lstStyle/>
          <a:p>
            <a:pPr algn="just"/>
            <a:r>
              <a:rPr lang="it-IT" sz="2200" b="1" dirty="0" smtClean="0"/>
              <a:t>Esistono aminoacidi, vitamine e acidi grassi essenziali ma non esistono carboidrati essenziali. Tuttavia il ruolo dei glucidi nel nostro organismo è fondamentale. Il solo sistema nervoso centrale necessita di circa 180 grammi di glucosio al giorno per svolgere le proprie funzioni in maniera ottimale. Anche alcune cellule del sangue (globuli rossi) e della midollare del surrene utilizzano esclusivamente glucosio come fonte energetica primaria. </a:t>
            </a:r>
          </a:p>
          <a:p>
            <a:pPr algn="just"/>
            <a:r>
              <a:rPr lang="it-IT" sz="2200" b="1" dirty="0" smtClean="0"/>
              <a:t>Qualora ve ne fosse bisogno, il nostro organismo può ricavare glucosio a partire dallo scheletro carbonioso di alcuni aminoacidi e dal glicerolo contenuto nei grassi. In condizioni di estrema carenza di glucosio (digiuno prolungato) questo processo porta alla formazione di sostanze tossiche, i corpi chetonici che abbassano il </a:t>
            </a:r>
            <a:r>
              <a:rPr lang="it-IT" sz="2200" b="1" dirty="0" err="1" smtClean="0"/>
              <a:t>pH</a:t>
            </a:r>
            <a:r>
              <a:rPr lang="it-IT" sz="2200" b="1" dirty="0" smtClean="0"/>
              <a:t> ematico</a:t>
            </a:r>
            <a:r>
              <a:rPr lang="it-IT" sz="2200" b="1" dirty="0"/>
              <a:t> </a:t>
            </a:r>
            <a:r>
              <a:rPr lang="it-IT" sz="2200" b="1" dirty="0" smtClean="0"/>
              <a:t>con gravi conseguenze per l'organismo.</a:t>
            </a:r>
          </a:p>
          <a:p>
            <a:pPr algn="just"/>
            <a:endParaRPr lang="it-IT" sz="2200" b="1" dirty="0"/>
          </a:p>
        </p:txBody>
      </p:sp>
    </p:spTree>
    <p:extLst>
      <p:ext uri="{BB962C8B-B14F-4D97-AF65-F5344CB8AC3E}">
        <p14:creationId xmlns:p14="http://schemas.microsoft.com/office/powerpoint/2010/main" val="1036922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1196</Words>
  <Application>Microsoft Office PowerPoint</Application>
  <PresentationFormat>Presentazione su schermo (4:3)</PresentationFormat>
  <Paragraphs>98</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Prova</dc:creator>
  <cp:lastModifiedBy>Prova</cp:lastModifiedBy>
  <cp:revision>13</cp:revision>
  <dcterms:created xsi:type="dcterms:W3CDTF">2014-06-02T06:39:18Z</dcterms:created>
  <dcterms:modified xsi:type="dcterms:W3CDTF">2014-06-02T08:14:26Z</dcterms:modified>
</cp:coreProperties>
</file>